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5" r:id="rId6"/>
    <p:sldId id="270" r:id="rId7"/>
    <p:sldId id="271" r:id="rId8"/>
    <p:sldId id="261" r:id="rId9"/>
    <p:sldId id="272" r:id="rId10"/>
    <p:sldId id="275" r:id="rId11"/>
    <p:sldId id="276" r:id="rId12"/>
    <p:sldId id="280" r:id="rId13"/>
    <p:sldId id="281" r:id="rId14"/>
    <p:sldId id="283" r:id="rId15"/>
    <p:sldId id="284" r:id="rId16"/>
    <p:sldId id="285" r:id="rId17"/>
    <p:sldId id="287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9B699-8158-4505-9D7C-3E8BF38A3D78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E396D-7EA9-4432-ADE0-BBDD970FCC1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396D-7EA9-4432-ADE0-BBDD970FCC15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911C22-2390-4921-ADB1-1B9F65C1D0DA}" type="slidenum">
              <a:rPr lang="pl-PL" altLang="pl-PL"/>
              <a:pPr/>
              <a:t>8</a:t>
            </a:fld>
            <a:endParaRPr lang="pl-PL" altLang="pl-PL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BE1B4B-8E30-4162-A196-E596B309357A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71BC73-0A3E-45B5-B110-5A0FA66FE6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BE1B4B-8E30-4162-A196-E596B309357A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1BC73-0A3E-45B5-B110-5A0FA66FE6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7BE1B4B-8E30-4162-A196-E596B309357A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71BC73-0A3E-45B5-B110-5A0FA66FE6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BE1B4B-8E30-4162-A196-E596B309357A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1BC73-0A3E-45B5-B110-5A0FA66FE6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BE1B4B-8E30-4162-A196-E596B309357A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371BC73-0A3E-45B5-B110-5A0FA66FE6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BE1B4B-8E30-4162-A196-E596B309357A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1BC73-0A3E-45B5-B110-5A0FA66FE6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BE1B4B-8E30-4162-A196-E596B309357A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1BC73-0A3E-45B5-B110-5A0FA66FE6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BE1B4B-8E30-4162-A196-E596B309357A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1BC73-0A3E-45B5-B110-5A0FA66FE6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BE1B4B-8E30-4162-A196-E596B309357A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1BC73-0A3E-45B5-B110-5A0FA66FE6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BE1B4B-8E30-4162-A196-E596B309357A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1BC73-0A3E-45B5-B110-5A0FA66FE6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BE1B4B-8E30-4162-A196-E596B309357A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1BC73-0A3E-45B5-B110-5A0FA66FE68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7BE1B4B-8E30-4162-A196-E596B309357A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371BC73-0A3E-45B5-B110-5A0FA66FE68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488" y="533400"/>
            <a:ext cx="6000792" cy="2868168"/>
          </a:xfrm>
        </p:spPr>
        <p:txBody>
          <a:bodyPr/>
          <a:lstStyle/>
          <a:p>
            <a:pPr algn="l"/>
            <a:r>
              <a:rPr lang="pl-PL" sz="3200" dirty="0" smtClean="0"/>
              <a:t>Temat: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800" dirty="0" smtClean="0"/>
              <a:t>Kultura polskiego oświecenia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54442" y="4357694"/>
            <a:ext cx="5114778" cy="1071570"/>
          </a:xfrm>
        </p:spPr>
        <p:txBody>
          <a:bodyPr>
            <a:normAutofit/>
          </a:bodyPr>
          <a:lstStyle/>
          <a:p>
            <a:pPr algn="l"/>
            <a:r>
              <a:rPr lang="pl-PL" dirty="0" smtClean="0"/>
              <a:t>Podręcznik   str.163 – 168</a:t>
            </a:r>
          </a:p>
          <a:p>
            <a:pPr algn="l"/>
            <a:r>
              <a:rPr lang="pl-PL" dirty="0" smtClean="0"/>
              <a:t>Zeszyt ćwiczeń   str. 83-84</a:t>
            </a:r>
            <a:endParaRPr lang="pl-PL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929618" cy="571504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Teatr  narodowy  w  Warszawie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636"/>
            <a:ext cx="7239000" cy="1455100"/>
          </a:xfrm>
        </p:spPr>
        <p:txBody>
          <a:bodyPr/>
          <a:lstStyle/>
          <a:p>
            <a:r>
              <a:rPr lang="pl-PL" sz="1400" dirty="0" smtClean="0">
                <a:latin typeface="+mj-lt"/>
              </a:rPr>
              <a:t>powstał w 1765 roku</a:t>
            </a:r>
          </a:p>
          <a:p>
            <a:r>
              <a:rPr lang="pl-PL" sz="1400" dirty="0" smtClean="0">
                <a:latin typeface="+mj-lt"/>
              </a:rPr>
              <a:t>był to pierwszy stały teatr w Polsce</a:t>
            </a:r>
          </a:p>
          <a:p>
            <a:r>
              <a:rPr lang="pl-PL" sz="1400" dirty="0" smtClean="0">
                <a:latin typeface="+mj-lt"/>
              </a:rPr>
              <a:t>jego założenie zostało zainspirowane przez króla Stanisława Augusta Poniatowskiego - miał on nadzieję, że sztuki grane w języku ojczystym przyczynią się do zreformowania społeczeństwa i propagowania oświeceniowych id</a:t>
            </a:r>
            <a:r>
              <a:rPr lang="pl-PL" sz="1400" dirty="0" smtClean="0"/>
              <a:t>ei</a:t>
            </a:r>
          </a:p>
          <a:p>
            <a:endParaRPr lang="pl-PL" dirty="0"/>
          </a:p>
        </p:txBody>
      </p:sp>
      <p:pic>
        <p:nvPicPr>
          <p:cNvPr id="4" name="Picture 2" descr="Plac Teatralny, widok na Teatr Narodowy Fotografia przedstawia współczesną siedzibę Teatru Narodowego w Warszawie (tu: widok z ok. 1900 roku). Teatr założony w 1765 roku znajdował się w innym (dziś nieistniejącym) budynku. Źródło: Plac Teatralny, widok na Teatr Narodowy, ok. 1900, domena publiczna."/>
          <p:cNvPicPr>
            <a:picLocks noChangeAspect="1" noChangeArrowheads="1"/>
          </p:cNvPicPr>
          <p:nvPr/>
        </p:nvPicPr>
        <p:blipFill>
          <a:blip r:embed="rId2"/>
          <a:srcRect t="7566" b="9207"/>
          <a:stretch>
            <a:fillRect/>
          </a:stretch>
        </p:blipFill>
        <p:spPr bwMode="auto">
          <a:xfrm>
            <a:off x="928662" y="785794"/>
            <a:ext cx="6325337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786742" cy="64294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Szkoła rycerska     </a:t>
            </a:r>
            <a:r>
              <a:rPr lang="pl-PL" sz="1600" dirty="0" smtClean="0"/>
              <a:t>przypomnienie </a:t>
            </a:r>
            <a:r>
              <a:rPr lang="pl-PL" sz="1600" dirty="0" smtClean="0">
                <a:sym typeface="Wingdings" pitchFamily="2" charset="2"/>
              </a:rPr>
              <a:t>:-)  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3786190"/>
            <a:ext cx="7481918" cy="2669546"/>
          </a:xfrm>
        </p:spPr>
        <p:txBody>
          <a:bodyPr>
            <a:normAutofit/>
          </a:bodyPr>
          <a:lstStyle/>
          <a:p>
            <a:r>
              <a:rPr lang="pl-PL" altLang="pl-PL" sz="1400" dirty="0" smtClean="0"/>
              <a:t>w 1765 król założył pierwszą polską uczelnię świecką Szkołę Rycerską</a:t>
            </a:r>
          </a:p>
          <a:p>
            <a:r>
              <a:rPr lang="pl-PL" sz="1400" dirty="0" smtClean="0"/>
              <a:t>szkoła miała szkolić wojskowych, ale nie koncentrowano się w niej wyłącznie na sferze militarnej – za główne zadanie uznano ukształtowanie nowoczesnego obywatela (służyła temu nauka nie tylko fechtunku czy jazdy konnej, lecz także języków obcych, prawa i… tańca)</a:t>
            </a:r>
          </a:p>
          <a:p>
            <a:r>
              <a:rPr lang="pl-PL" sz="1400" dirty="0" smtClean="0"/>
              <a:t>w szkole uczyli się głównie młodzi szlachcice od 16. roku życia </a:t>
            </a:r>
          </a:p>
          <a:p>
            <a:r>
              <a:rPr lang="pl-PL" sz="1400" dirty="0" smtClean="0"/>
              <a:t>jej absolwentami byli m.in. Tadeusz Kościuszko, Julian Ursyn Niemcewicz, Jakub Jasiński, Józef Sowiński</a:t>
            </a:r>
          </a:p>
          <a:p>
            <a:endParaRPr lang="pl-PL" sz="1400" dirty="0" smtClean="0"/>
          </a:p>
          <a:p>
            <a:r>
              <a:rPr lang="pl-PL" sz="1400" dirty="0" smtClean="0"/>
              <a:t>teraz wykonaj zadanie 4 s.84 w zeszycie ćw., skorzystaj też z podręcznika</a:t>
            </a:r>
            <a:endParaRPr lang="pl-PL" sz="1400" dirty="0"/>
          </a:p>
        </p:txBody>
      </p:sp>
      <p:pic>
        <p:nvPicPr>
          <p:cNvPr id="4" name="Picture 2" descr="Znalezione obrazy dla zapytania: szkoła rycer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548166" cy="2831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929618" cy="64294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Architektura klasycyzmu   </a:t>
            </a:r>
            <a:r>
              <a:rPr lang="pl-PL" sz="1600" dirty="0" smtClean="0"/>
              <a:t>przypomnienie</a:t>
            </a:r>
            <a:r>
              <a:rPr lang="pl-PL" sz="1800" dirty="0" smtClean="0"/>
              <a:t> </a:t>
            </a:r>
            <a:r>
              <a:rPr lang="pl-PL" sz="2800" dirty="0" smtClean="0">
                <a:sym typeface="Wingdings" pitchFamily="2" charset="2"/>
              </a:rPr>
              <a:t>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636"/>
            <a:ext cx="7615262" cy="1714512"/>
          </a:xfrm>
        </p:spPr>
        <p:txBody>
          <a:bodyPr>
            <a:normAutofit/>
          </a:bodyPr>
          <a:lstStyle/>
          <a:p>
            <a:r>
              <a:rPr lang="pl-PL" sz="1600" dirty="0" smtClean="0">
                <a:latin typeface="+mj-lt"/>
              </a:rPr>
              <a:t>jest to budynek Belwederu w Warszawie – dawniej siedziba prezydentów</a:t>
            </a:r>
          </a:p>
          <a:p>
            <a:endParaRPr lang="pl-PL" sz="1600" dirty="0" smtClean="0">
              <a:latin typeface="+mj-lt"/>
            </a:endParaRPr>
          </a:p>
          <a:p>
            <a:r>
              <a:rPr lang="pl-PL" sz="1600" dirty="0" smtClean="0">
                <a:latin typeface="+mj-lt"/>
              </a:rPr>
              <a:t>nazwij wskazane cechy charakterystyczne klasycyzmu</a:t>
            </a:r>
          </a:p>
          <a:p>
            <a:r>
              <a:rPr lang="pl-PL" sz="1600" dirty="0" smtClean="0">
                <a:latin typeface="+mj-lt"/>
              </a:rPr>
              <a:t>inne cechy : nawiązanie do antyku</a:t>
            </a:r>
            <a:r>
              <a:rPr lang="pl-PL" sz="1600" smtClean="0">
                <a:latin typeface="+mj-lt"/>
              </a:rPr>
              <a:t>, </a:t>
            </a:r>
            <a:r>
              <a:rPr lang="pl-PL" sz="1600" smtClean="0">
                <a:latin typeface="+mj-lt"/>
              </a:rPr>
              <a:t>kopuły</a:t>
            </a:r>
            <a:r>
              <a:rPr lang="pl-PL" sz="1600" dirty="0" smtClean="0">
                <a:latin typeface="+mj-lt"/>
              </a:rPr>
              <a:t>, harmonia</a:t>
            </a:r>
            <a:r>
              <a:rPr lang="pl-PL" sz="1600" dirty="0" smtClean="0">
                <a:latin typeface="+mj-lt"/>
              </a:rPr>
              <a:t>, równowaga, elegancja</a:t>
            </a:r>
          </a:p>
          <a:p>
            <a:r>
              <a:rPr lang="pl-PL" sz="1600" dirty="0" smtClean="0">
                <a:latin typeface="+mj-lt"/>
              </a:rPr>
              <a:t>wykonaj zadanie 3, s.83 w zeszycie ćwiczeń</a:t>
            </a:r>
          </a:p>
          <a:p>
            <a:endParaRPr lang="pl-PL" sz="1600" dirty="0" smtClean="0"/>
          </a:p>
          <a:p>
            <a:endParaRPr lang="pl-PL" sz="1600" dirty="0"/>
          </a:p>
        </p:txBody>
      </p:sp>
      <p:pic>
        <p:nvPicPr>
          <p:cNvPr id="5" name="Picture 2" descr="Architektura klasycystyczna – Wikipedia, wolna encyklopedia"/>
          <p:cNvPicPr>
            <a:picLocks noChangeAspect="1" noChangeArrowheads="1"/>
          </p:cNvPicPr>
          <p:nvPr/>
        </p:nvPicPr>
        <p:blipFill>
          <a:blip r:embed="rId2"/>
          <a:srcRect b="16850"/>
          <a:stretch>
            <a:fillRect/>
          </a:stretch>
        </p:blipFill>
        <p:spPr bwMode="auto">
          <a:xfrm>
            <a:off x="928662" y="1285860"/>
            <a:ext cx="6405586" cy="3548616"/>
          </a:xfrm>
          <a:prstGeom prst="rect">
            <a:avLst/>
          </a:prstGeom>
          <a:noFill/>
        </p:spPr>
      </p:pic>
      <p:sp>
        <p:nvSpPr>
          <p:cNvPr id="6" name="Strzałka w prawo 5"/>
          <p:cNvSpPr/>
          <p:nvPr/>
        </p:nvSpPr>
        <p:spPr>
          <a:xfrm>
            <a:off x="714348" y="3786190"/>
            <a:ext cx="271464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lewo 6"/>
          <p:cNvSpPr/>
          <p:nvPr/>
        </p:nvSpPr>
        <p:spPr>
          <a:xfrm>
            <a:off x="4357686" y="2857496"/>
            <a:ext cx="314327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858180" cy="500066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Komisja Edukacji Narodowej </a:t>
            </a:r>
            <a:r>
              <a:rPr lang="pl-PL" sz="2400" dirty="0" smtClean="0"/>
              <a:t>( KEN )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857232"/>
            <a:ext cx="7786742" cy="5715040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pl-PL" sz="1600" dirty="0" smtClean="0"/>
          </a:p>
          <a:p>
            <a:pPr fontAlgn="base"/>
            <a:r>
              <a:rPr lang="pl-PL" sz="1600" dirty="0" smtClean="0"/>
              <a:t> 1773 sejm rozbiorowy utworzył Komisję Edukacji Narodowej 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  <a:t>(pierwsze ministerstwo oświaty w Europie</a:t>
            </a:r>
            <a:r>
              <a:rPr lang="pl-PL" sz="1600" dirty="0" smtClean="0"/>
              <a:t>), która przejęła prowadzenie szkół po zlikwidowanym przez papieża zakonie jezuitów </a:t>
            </a:r>
          </a:p>
          <a:p>
            <a:pPr fontAlgn="base">
              <a:buNone/>
            </a:pPr>
            <a:endParaRPr lang="pl-PL" sz="1600" dirty="0" smtClean="0"/>
          </a:p>
          <a:p>
            <a:pPr fontAlgn="base"/>
            <a:r>
              <a:rPr lang="pl-PL" sz="1600" b="1" dirty="0" smtClean="0"/>
              <a:t>Osiągnięcia KEN</a:t>
            </a:r>
          </a:p>
          <a:p>
            <a:pPr fontAlgn="base">
              <a:buNone/>
            </a:pPr>
            <a:r>
              <a:rPr lang="pl-PL" sz="1600" dirty="0" smtClean="0"/>
              <a:t>     - Komisji podlegały wszystkie szkoły w kraju – od szkół parafialnych do uniwersytetów ( przypomnij: ile mieliśmy uniwersytetów?)</a:t>
            </a:r>
          </a:p>
          <a:p>
            <a:pPr fontAlgn="base">
              <a:buNone/>
            </a:pPr>
            <a:r>
              <a:rPr lang="pl-PL" sz="1600" dirty="0" smtClean="0"/>
              <a:t>     -  zadaniem szkół było wychowanie młodzieży na mądrych obywateli i patriotów oraz  przekazywanie im praktycznej wiedzy</a:t>
            </a:r>
          </a:p>
          <a:p>
            <a:pPr fontAlgn="base">
              <a:buNone/>
            </a:pPr>
            <a:r>
              <a:rPr lang="pl-PL" sz="1600" dirty="0" smtClean="0"/>
              <a:t>     – nauka po polsku zamiast po łacinie                                                                       </a:t>
            </a:r>
          </a:p>
          <a:p>
            <a:pPr fontAlgn="base">
              <a:buNone/>
            </a:pPr>
            <a:r>
              <a:rPr lang="pl-PL" sz="1600" dirty="0" smtClean="0"/>
              <a:t>     - Towarzystwo do Ksiąg Elementarnych - instytucja, która zajmowała się przygotowywaniem nowoczesnych podręczników – sekretarz Grzegorz Piramowicz</a:t>
            </a:r>
          </a:p>
          <a:p>
            <a:pPr algn="ctr" fontAlgn="base">
              <a:buNone/>
            </a:pP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Podręczniki KEN były w użyciu</a:t>
            </a:r>
          </a:p>
          <a:p>
            <a:pPr algn="ctr" fontAlgn="base">
              <a:buNone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 przez cały XIX wiek i na początku II Rzeczypospolitej!</a:t>
            </a:r>
          </a:p>
          <a:p>
            <a:pPr algn="ctr" fontAlgn="base">
              <a:buNone/>
            </a:pPr>
            <a:endParaRPr lang="pl-PL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buNone/>
            </a:pPr>
            <a:r>
              <a:rPr lang="pl-PL" sz="1800" dirty="0" smtClean="0"/>
              <a:t>Proszę, wykonaj zadanie 5 s.85 i 1,2 s.83 w zeszycie ćw.</a:t>
            </a:r>
          </a:p>
          <a:p>
            <a:pPr algn="ctr" fontAlgn="base">
              <a:buNone/>
            </a:pPr>
            <a:endParaRPr lang="pl-PL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>
              <a:buNone/>
            </a:pPr>
            <a:endParaRPr lang="pl-PL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>
              <a:buNone/>
            </a:pPr>
            <a:endParaRPr lang="pl-PL" sz="1800" dirty="0" smtClean="0"/>
          </a:p>
          <a:p>
            <a:endParaRPr lang="pl-PL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Sprawdź się: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57364"/>
            <a:ext cx="7239000" cy="4598372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pl-PL" sz="1800" dirty="0" smtClean="0"/>
              <a:t>1. </a:t>
            </a:r>
            <a:r>
              <a:rPr lang="pl-PL" sz="1800" dirty="0" smtClean="0">
                <a:latin typeface="+mj-lt"/>
              </a:rPr>
              <a:t>Znasz najwybitniejszych przedstawicieli polskiego oświecenia i ich osiągnięcia (H. Kołłątaj, St. Staszic, I. Krasicki, W. Bogusławski, J.U. Niemcewicz)</a:t>
            </a:r>
          </a:p>
          <a:p>
            <a:pPr marL="342900" indent="-342900">
              <a:buNone/>
            </a:pPr>
            <a:endParaRPr lang="pl-PL" sz="1800" dirty="0" smtClean="0">
              <a:latin typeface="+mj-lt"/>
            </a:endParaRPr>
          </a:p>
          <a:p>
            <a:pPr marL="342900" indent="-342900">
              <a:buNone/>
            </a:pPr>
            <a:r>
              <a:rPr lang="pl-PL" sz="1800" dirty="0" smtClean="0">
                <a:latin typeface="+mj-lt"/>
              </a:rPr>
              <a:t>2. Wymieniasz osiągnięcia króla St. Augusta Poniatowskiego w dziedzinie kultury i nauki oraz wyjaśniasz, dlaczego króla nazywano mecenasem sztuki</a:t>
            </a:r>
          </a:p>
          <a:p>
            <a:pPr marL="342900" indent="-342900">
              <a:buNone/>
            </a:pPr>
            <a:endParaRPr lang="pl-PL" sz="1800" dirty="0" smtClean="0">
              <a:latin typeface="+mj-lt"/>
            </a:endParaRPr>
          </a:p>
          <a:p>
            <a:pPr marL="342900" indent="-342900">
              <a:buNone/>
            </a:pPr>
            <a:r>
              <a:rPr lang="pl-PL" sz="1800" dirty="0" smtClean="0">
                <a:latin typeface="+mj-lt"/>
              </a:rPr>
              <a:t>3. Wiesz czym była KEN i jakie zmiany wprowadziła w szkolnictwie</a:t>
            </a:r>
          </a:p>
          <a:p>
            <a:pPr marL="342900" indent="-342900">
              <a:buNone/>
            </a:pPr>
            <a:endParaRPr lang="pl-PL" sz="1800" dirty="0" smtClean="0">
              <a:latin typeface="+mj-lt"/>
            </a:endParaRPr>
          </a:p>
          <a:p>
            <a:pPr marL="342900" indent="-342900">
              <a:buNone/>
            </a:pPr>
            <a:r>
              <a:rPr lang="pl-PL" sz="1800" dirty="0" smtClean="0">
                <a:latin typeface="+mj-lt"/>
              </a:rPr>
              <a:t>4. Wymieniasz 3 zabytki klasycystyczne w Polsce i  3 charakterystyczne dla tego stylu cec</a:t>
            </a:r>
            <a:r>
              <a:rPr lang="pl-PL" sz="1800" dirty="0" smtClean="0"/>
              <a:t>hy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Sprawdź poprawność zadań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857232"/>
            <a:ext cx="7643866" cy="5598504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pl-PL" sz="1400" dirty="0" smtClean="0">
                <a:latin typeface="+mj-lt"/>
              </a:rPr>
              <a:t>XVIII, klasycystyczna</a:t>
            </a:r>
          </a:p>
          <a:p>
            <a:pPr marL="514350" indent="-514350">
              <a:buAutoNum type="arabicPeriod"/>
            </a:pPr>
            <a:r>
              <a:rPr lang="pl-PL" sz="1400" dirty="0" smtClean="0">
                <a:latin typeface="+mj-lt"/>
              </a:rPr>
              <a:t>  P, F, P, </a:t>
            </a:r>
            <a:r>
              <a:rPr lang="pl-PL" sz="1400" dirty="0" err="1" smtClean="0">
                <a:latin typeface="+mj-lt"/>
              </a:rPr>
              <a:t>P</a:t>
            </a:r>
            <a:endParaRPr lang="pl-PL" sz="14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pl-PL" sz="1400" dirty="0" smtClean="0">
                <a:latin typeface="+mj-lt"/>
              </a:rPr>
              <a:t> pałac w Śmiełowie, Teatr Wielki w Warszawie, Pałac Na Wodzie</a:t>
            </a:r>
          </a:p>
          <a:p>
            <a:pPr marL="514350" indent="-514350">
              <a:buFont typeface="Wingdings 2"/>
              <a:buAutoNum type="arabicPeriod"/>
            </a:pPr>
            <a:r>
              <a:rPr lang="pl-PL" sz="1400" dirty="0" smtClean="0">
                <a:latin typeface="+mj-lt"/>
              </a:rPr>
              <a:t> ponieważ:                                                                                                                               - miał duży wpływ na rozwój kultury                                                                                           - był miłośnikiem sztuki, który sprowadził do Polski wielu wybitnych artystów takich jak: architekt Dominik Merlini, malarze – Marcello Bacciarelli i Bernardo Bellotto (Canaletto)                                                                                                                      - kolekcjonował dzieła sztuki (obrazy, rzeźby, stare monety i medale), które zapoczątkowały wiele późniejszych kolekcji muzealnych                                                                          - urządzał tak zwane obiady czwartkowe, podczas których artyści i uczeni prezentowali na nich nowe utwory i dyskutowali o projektach reform                                            - finansował działalność artystów i naukowców. </a:t>
            </a:r>
          </a:p>
          <a:p>
            <a:pPr marL="514350" indent="-514350">
              <a:buFont typeface="Wingdings 2"/>
              <a:buAutoNum type="arabicPeriod"/>
            </a:pPr>
            <a:r>
              <a:rPr lang="pl-PL" sz="1400" dirty="0" smtClean="0">
                <a:latin typeface="+mj-lt"/>
              </a:rPr>
              <a:t>KEN  - instytucja utworzona w 1773 r. …</a:t>
            </a:r>
          </a:p>
          <a:p>
            <a:pPr marL="514350" indent="-514350">
              <a:buNone/>
            </a:pPr>
            <a:r>
              <a:rPr lang="pl-PL" sz="1400" dirty="0" smtClean="0">
                <a:latin typeface="+mj-lt"/>
              </a:rPr>
              <a:t>         Tow. do Ksiąg Elementarnych – zajmowała się przygotowywaniem nowoczesnych  podręczników</a:t>
            </a:r>
          </a:p>
          <a:p>
            <a:pPr marL="514350" indent="-514350">
              <a:buNone/>
            </a:pPr>
            <a:r>
              <a:rPr lang="pl-PL" sz="1400" dirty="0" smtClean="0">
                <a:latin typeface="+mj-lt"/>
              </a:rPr>
              <a:t>          Szkoła parafialna – szkoła najniższego stopnia …</a:t>
            </a:r>
          </a:p>
          <a:p>
            <a:pPr marL="514350" indent="-514350">
              <a:buNone/>
            </a:pPr>
            <a:endParaRPr lang="pl-PL" sz="1400" dirty="0" smtClean="0">
              <a:latin typeface="+mj-lt"/>
            </a:endParaRPr>
          </a:p>
          <a:p>
            <a:pPr marL="514350" indent="-514350">
              <a:buNone/>
            </a:pPr>
            <a:r>
              <a:rPr lang="pl-PL" sz="1400" dirty="0" smtClean="0">
                <a:latin typeface="+mj-lt"/>
              </a:rPr>
              <a:t>W ówczesnej RP były 2 uniwersytety w Krakowie i w Wilnie.</a:t>
            </a:r>
          </a:p>
          <a:p>
            <a:pPr marL="514350" indent="-514350">
              <a:buNone/>
            </a:pPr>
            <a:endParaRPr lang="pl-PL" sz="1400" dirty="0" smtClean="0">
              <a:latin typeface="+mj-lt"/>
            </a:endParaRPr>
          </a:p>
          <a:p>
            <a:pPr marL="514350" indent="-514350">
              <a:buNone/>
            </a:pPr>
            <a:r>
              <a:rPr lang="pl-PL" sz="1400" dirty="0" smtClean="0">
                <a:latin typeface="+mj-lt"/>
              </a:rPr>
              <a:t>Zadania  6   dla chętnych na następnym slajdzie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Zadanie dla chętnych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r>
              <a:rPr lang="pl-PL" sz="2000" dirty="0" smtClean="0"/>
              <a:t>zeszyt ćwiczeń - zadanie 6  s. 84</a:t>
            </a:r>
          </a:p>
          <a:p>
            <a:r>
              <a:rPr lang="pl-PL" sz="2000" dirty="0" smtClean="0"/>
              <a:t>sporządź w zeszycie krótką notatkę na temat braci Jana i Jędrzeja Śniadeckich . Notatka ma zawierać :</a:t>
            </a:r>
          </a:p>
          <a:p>
            <a:pPr>
              <a:buNone/>
            </a:pPr>
            <a:r>
              <a:rPr lang="pl-PL" sz="2000" dirty="0" smtClean="0"/>
              <a:t>- miejsce urodzenia</a:t>
            </a:r>
          </a:p>
          <a:p>
            <a:pPr>
              <a:buNone/>
            </a:pPr>
            <a:r>
              <a:rPr lang="pl-PL" sz="2000" dirty="0" smtClean="0"/>
              <a:t>- jaki zawód wykonywali</a:t>
            </a:r>
          </a:p>
          <a:p>
            <a:pPr>
              <a:buFontTx/>
              <a:buChar char="-"/>
            </a:pPr>
            <a:r>
              <a:rPr lang="pl-PL" sz="2000" dirty="0" smtClean="0"/>
              <a:t>po 2 ich dokonania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UWAGA ! </a:t>
            </a:r>
          </a:p>
          <a:p>
            <a:pPr>
              <a:buNone/>
            </a:pPr>
            <a:r>
              <a:rPr lang="pl-PL" sz="2000" dirty="0" smtClean="0"/>
              <a:t>Te zadania są obowiązkowe dla członków TMMB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1400" b="1" dirty="0" smtClean="0">
                <a:solidFill>
                  <a:schemeClr val="accent2">
                    <a:lumMod val="50000"/>
                  </a:schemeClr>
                </a:solidFill>
              </a:rPr>
              <a:t>Proszę zrobić </a:t>
            </a:r>
            <a:r>
              <a:rPr lang="pl-PL" sz="1400" b="1" smtClean="0">
                <a:solidFill>
                  <a:schemeClr val="accent2">
                    <a:lumMod val="50000"/>
                  </a:schemeClr>
                </a:solidFill>
              </a:rPr>
              <a:t>zdjęcie tylko zadań </a:t>
            </a:r>
            <a:r>
              <a:rPr lang="pl-PL" sz="1400" b="1" dirty="0" smtClean="0">
                <a:solidFill>
                  <a:schemeClr val="accent2">
                    <a:lumMod val="50000"/>
                  </a:schemeClr>
                </a:solidFill>
              </a:rPr>
              <a:t>dodatkowych i przesłać na mój adres: durabozena7@gmail.com</a:t>
            </a:r>
          </a:p>
          <a:p>
            <a:pPr>
              <a:buNone/>
            </a:pPr>
            <a:endParaRPr lang="pl-PL" sz="2000" dirty="0" smtClean="0"/>
          </a:p>
          <a:p>
            <a:pPr>
              <a:buFontTx/>
              <a:buChar char="-"/>
            </a:pPr>
            <a:endParaRPr lang="pl-PL" sz="2000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00694" y="5357826"/>
            <a:ext cx="2357454" cy="714380"/>
          </a:xfrm>
        </p:spPr>
        <p:txBody>
          <a:bodyPr>
            <a:normAutofit/>
          </a:bodyPr>
          <a:lstStyle/>
          <a:p>
            <a:r>
              <a:rPr lang="pl-PL" sz="1800" dirty="0" smtClean="0"/>
              <a:t>Jan  Matejko </a:t>
            </a:r>
            <a:endParaRPr lang="pl-PL" sz="1800" dirty="0"/>
          </a:p>
        </p:txBody>
      </p:sp>
      <p:pic>
        <p:nvPicPr>
          <p:cNvPr id="33794" name="Picture 2" descr="POWTÓRKA Z HISTORII. Stanisław August Poniatowski - YouTube"/>
          <p:cNvPicPr>
            <a:picLocks noChangeAspect="1" noChangeArrowheads="1"/>
          </p:cNvPicPr>
          <p:nvPr/>
        </p:nvPicPr>
        <p:blipFill>
          <a:blip r:embed="rId2"/>
          <a:srcRect l="17188" r="17187"/>
          <a:stretch>
            <a:fillRect/>
          </a:stretch>
        </p:blipFill>
        <p:spPr bwMode="auto">
          <a:xfrm>
            <a:off x="1643042" y="1500174"/>
            <a:ext cx="3938046" cy="4500594"/>
          </a:xfrm>
          <a:prstGeom prst="rect">
            <a:avLst/>
          </a:prstGeom>
          <a:noFill/>
        </p:spPr>
      </p:pic>
      <p:sp>
        <p:nvSpPr>
          <p:cNvPr id="7" name="Objaśnienie owalne 6"/>
          <p:cNvSpPr/>
          <p:nvPr/>
        </p:nvSpPr>
        <p:spPr>
          <a:xfrm>
            <a:off x="3357554" y="571480"/>
            <a:ext cx="3214710" cy="17145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koniec lekcji-wywietrz pokój, napij się wody i chwilę odpocznij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Nacobezu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57364"/>
            <a:ext cx="7239000" cy="4598372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pl-PL" sz="1800" dirty="0" smtClean="0"/>
              <a:t>1. </a:t>
            </a:r>
            <a:r>
              <a:rPr lang="pl-PL" sz="1800" dirty="0" smtClean="0">
                <a:latin typeface="+mj-lt"/>
              </a:rPr>
              <a:t>Znasz najwybitniejszych przedstawicieli polskiego oświecenia i ich osiągnięcia (H. Kołłątaj, St. Staszic, I. Krasicki, W. Bogusławski, J.U. Niemcewicz)</a:t>
            </a:r>
          </a:p>
          <a:p>
            <a:pPr marL="342900" indent="-342900">
              <a:buNone/>
            </a:pPr>
            <a:endParaRPr lang="pl-PL" sz="1800" dirty="0" smtClean="0">
              <a:latin typeface="+mj-lt"/>
            </a:endParaRPr>
          </a:p>
          <a:p>
            <a:pPr marL="342900" indent="-342900">
              <a:buNone/>
            </a:pPr>
            <a:r>
              <a:rPr lang="pl-PL" sz="1800" dirty="0" smtClean="0">
                <a:latin typeface="+mj-lt"/>
              </a:rPr>
              <a:t>2. Wyjaśniasz, dlaczego króla Stanisława Augusta Poniatowskiego nazywano mecenasem sztuki</a:t>
            </a:r>
          </a:p>
          <a:p>
            <a:pPr marL="342900" indent="-342900">
              <a:buNone/>
            </a:pPr>
            <a:endParaRPr lang="pl-PL" sz="1800" dirty="0" smtClean="0">
              <a:latin typeface="+mj-lt"/>
            </a:endParaRPr>
          </a:p>
          <a:p>
            <a:pPr marL="342900" indent="-342900">
              <a:buNone/>
            </a:pPr>
            <a:r>
              <a:rPr lang="pl-PL" sz="1800" dirty="0" smtClean="0">
                <a:latin typeface="+mj-lt"/>
              </a:rPr>
              <a:t>3. Wiesz czym była KEN i jakie zmiany wprowadziła w szkolnictwie</a:t>
            </a:r>
          </a:p>
          <a:p>
            <a:pPr marL="342900" indent="-342900">
              <a:buNone/>
            </a:pPr>
            <a:endParaRPr lang="pl-PL" sz="1800" dirty="0" smtClean="0">
              <a:latin typeface="+mj-lt"/>
            </a:endParaRPr>
          </a:p>
          <a:p>
            <a:pPr marL="342900" indent="-342900">
              <a:buNone/>
            </a:pPr>
            <a:r>
              <a:rPr lang="pl-PL" sz="1800" dirty="0" smtClean="0">
                <a:latin typeface="+mj-lt"/>
              </a:rPr>
              <a:t>4. Wymieniasz 3 zabytki klasycystyczne w Polsce i  3 charakterystyczne dla tego stylu cec</a:t>
            </a:r>
            <a:r>
              <a:rPr lang="pl-PL" sz="1800" dirty="0" smtClean="0"/>
              <a:t>hy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Podręcznik,   s. 163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sz="1600" dirty="0" smtClean="0">
                <a:latin typeface="+mj-lt"/>
              </a:rPr>
              <a:t>Przeczytaj podrozdziały: Literatura okresu oświecenia i Powstanie Teatru Narodowego</a:t>
            </a:r>
          </a:p>
          <a:p>
            <a:pPr marL="514350" indent="-514350">
              <a:buAutoNum type="arabicPeriod"/>
            </a:pPr>
            <a:r>
              <a:rPr lang="pl-PL" sz="1600" dirty="0" smtClean="0">
                <a:latin typeface="+mj-lt"/>
              </a:rPr>
              <a:t> W zeszycie pod zapisanym tematem wpisz:                                                                    1. Wybitni przedstawiciele polskiego oświecenia                                                  </a:t>
            </a:r>
          </a:p>
          <a:p>
            <a:pPr marL="514350" indent="-514350">
              <a:buNone/>
            </a:pPr>
            <a:r>
              <a:rPr lang="pl-PL" sz="1600" dirty="0" smtClean="0">
                <a:latin typeface="+mj-lt"/>
              </a:rPr>
              <a:t>             następnie wykonaj tabelkę i ją uzupełnij                                                       </a:t>
            </a:r>
          </a:p>
          <a:p>
            <a:pPr marL="514350" indent="-514350">
              <a:buAutoNum type="arabicPeriod"/>
            </a:pPr>
            <a:endParaRPr lang="pl-PL" dirty="0" smtClean="0"/>
          </a:p>
          <a:p>
            <a:pPr marL="514350" indent="-514350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14282" y="3540925"/>
          <a:ext cx="7381884" cy="2388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4810116"/>
              </a:tblGrid>
              <a:tr h="41672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Przedstawiciel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dokonania</a:t>
                      </a:r>
                      <a:endParaRPr lang="pl-PL" sz="1400" dirty="0"/>
                    </a:p>
                  </a:txBody>
                  <a:tcPr/>
                </a:tc>
              </a:tr>
              <a:tr h="416721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Hugo Kołłątaj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</a:tr>
              <a:tr h="416721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St. Staszic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/>
                    </a:p>
                  </a:txBody>
                  <a:tcPr/>
                </a:tc>
              </a:tr>
              <a:tr h="416721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Ignacy Krasicki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</a:tr>
              <a:tr h="416721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Wojciech Bogusławski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</a:tr>
              <a:tr h="130971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J.U. Niemcewicz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929618" cy="1428760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Osiągnięcia </a:t>
            </a:r>
            <a:br>
              <a:rPr lang="pl-PL" sz="2400" dirty="0" smtClean="0"/>
            </a:br>
            <a:r>
              <a:rPr lang="pl-PL" sz="2400" dirty="0" smtClean="0"/>
              <a:t> króla  Stanisława  Augusta Poniatowskiego</a:t>
            </a:r>
            <a:br>
              <a:rPr lang="pl-PL" sz="2400" dirty="0" smtClean="0"/>
            </a:br>
            <a:r>
              <a:rPr lang="pl-PL" sz="2000" dirty="0" smtClean="0"/>
              <a:t>w  dziedzinie  kultury  i  sztuki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2571744"/>
            <a:ext cx="7553356" cy="38839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sz="2000" dirty="0" smtClean="0">
                <a:latin typeface="+mj-lt"/>
              </a:rPr>
              <a:t>Po zapoznaniu się z poniższymi slajdami wykonaj                         zadanie 4  s.84  w zeszycie </a:t>
            </a:r>
            <a:r>
              <a:rPr lang="pl-PL" sz="2000" dirty="0" smtClean="0">
                <a:latin typeface="+mj-lt"/>
              </a:rPr>
              <a:t>ćwicze</a:t>
            </a:r>
            <a:r>
              <a:rPr lang="pl-PL" sz="2000" dirty="0" smtClean="0"/>
              <a:t>ń</a:t>
            </a:r>
          </a:p>
          <a:p>
            <a:pPr algn="ctr"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Wyjaśnij, dlaczego król St. August Poniatowski jest uważany za mecenasa sztuki?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</a:rPr>
              <a:t>Przypomnienie   </a:t>
            </a: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pl-PL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pl-PL" sz="20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2000" b="1" u="sng" dirty="0" smtClean="0">
                <a:solidFill>
                  <a:schemeClr val="accent2">
                    <a:lumMod val="50000"/>
                  </a:schemeClr>
                </a:solidFill>
              </a:rPr>
              <a:t>Mecenas</a:t>
            </a:r>
            <a:r>
              <a:rPr lang="pl-PL" sz="2000" dirty="0" smtClean="0"/>
              <a:t> - osoba popierająca rozwój literatury i sztuki,          </a:t>
            </a:r>
          </a:p>
          <a:p>
            <a:pPr>
              <a:buNone/>
            </a:pPr>
            <a:r>
              <a:rPr lang="pl-PL" sz="2000" dirty="0" smtClean="0"/>
              <a:t> </a:t>
            </a:r>
            <a:r>
              <a:rPr lang="pl-PL" sz="2000" dirty="0" smtClean="0"/>
              <a:t>                udzielająca </a:t>
            </a:r>
            <a:r>
              <a:rPr lang="pl-PL" sz="2000" dirty="0" smtClean="0"/>
              <a:t>wsparcia finansowego artystom;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                 opiekun artystów</a:t>
            </a:r>
          </a:p>
          <a:p>
            <a:pPr algn="ctr">
              <a:buNone/>
            </a:pPr>
            <a:endParaRPr lang="pl-PL" sz="2000" dirty="0" smtClean="0"/>
          </a:p>
        </p:txBody>
      </p:sp>
      <p:sp>
        <p:nvSpPr>
          <p:cNvPr id="4" name="Strzałka w dół 3"/>
          <p:cNvSpPr/>
          <p:nvPr/>
        </p:nvSpPr>
        <p:spPr>
          <a:xfrm>
            <a:off x="3786182" y="3214686"/>
            <a:ext cx="45719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57150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Marcello </a:t>
            </a:r>
            <a:r>
              <a:rPr lang="pl-PL" sz="3600" dirty="0" err="1" smtClean="0"/>
              <a:t>Bocciarelli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00430" y="1428736"/>
            <a:ext cx="4572032" cy="5027000"/>
          </a:xfrm>
        </p:spPr>
        <p:txBody>
          <a:bodyPr>
            <a:normAutofit lnSpcReduction="10000"/>
          </a:bodyPr>
          <a:lstStyle/>
          <a:p>
            <a:r>
              <a:rPr lang="pl-PL" altLang="pl-PL" sz="1800" dirty="0" smtClean="0"/>
              <a:t>na polecenie króla otworzył szkołę malarską na Zamku Królewskim w Warszawie</a:t>
            </a:r>
          </a:p>
          <a:p>
            <a:pPr>
              <a:buNone/>
            </a:pPr>
            <a:endParaRPr lang="pl-PL" altLang="pl-PL" sz="1800" dirty="0" smtClean="0"/>
          </a:p>
          <a:p>
            <a:r>
              <a:rPr lang="pl-PL" altLang="pl-PL" sz="1800" dirty="0" smtClean="0"/>
              <a:t>z podróży po Włoszech przywoził zakupione dla króla cenne dzieła sztuki, tworzące sławną galerię Stanisława Augusta</a:t>
            </a:r>
          </a:p>
          <a:p>
            <a:pPr>
              <a:buNone/>
            </a:pPr>
            <a:endParaRPr lang="pl-PL" altLang="pl-PL" sz="1800" dirty="0" smtClean="0"/>
          </a:p>
          <a:p>
            <a:r>
              <a:rPr lang="pl-PL" altLang="pl-PL" sz="1800" dirty="0" smtClean="0"/>
              <a:t>na polecenie króla namalował Bacciarelli szereg scen z historii Polski. Najbardziej jednak interesowało go malarstwo portretowe, w którym był mistrzem. Samych portretów króla Stanisława Augusta pozostawił 30</a:t>
            </a:r>
          </a:p>
          <a:p>
            <a:pPr>
              <a:buNone/>
            </a:pPr>
            <a:endParaRPr lang="pl-PL" altLang="pl-PL" sz="1800" dirty="0" smtClean="0"/>
          </a:p>
          <a:p>
            <a:r>
              <a:rPr lang="pl-PL" altLang="pl-PL" sz="1800" dirty="0" smtClean="0"/>
              <a:t>autor „Pocztu królów polskich”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3086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dirty="0" smtClean="0"/>
              <a:t>   </a:t>
            </a:r>
            <a:r>
              <a:rPr lang="pl-PL" sz="3600" dirty="0" smtClean="0"/>
              <a:t>Canaletto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071942"/>
            <a:ext cx="8143900" cy="2571768"/>
          </a:xfrm>
        </p:spPr>
        <p:txBody>
          <a:bodyPr>
            <a:normAutofit/>
          </a:bodyPr>
          <a:lstStyle/>
          <a:p>
            <a:r>
              <a:rPr lang="pl-PL" sz="1600" dirty="0" smtClean="0">
                <a:latin typeface="+mj-lt"/>
              </a:rPr>
              <a:t>nadworny malarz króla</a:t>
            </a:r>
          </a:p>
          <a:p>
            <a:r>
              <a:rPr lang="pl-PL" sz="1600" dirty="0" smtClean="0">
                <a:latin typeface="+mj-lt"/>
              </a:rPr>
              <a:t>jego obrazy charakteryzują się wielką pieczołowitością w odmalowywaniu szczegółów – bardzo dopracowane są wszystkie stroje, twarze postaci (do tego stopnia, że fachowcy rozpoznają w nich poszczególne osoby, w większości rodzinę Poniatowskiego)</a:t>
            </a:r>
          </a:p>
          <a:p>
            <a:r>
              <a:rPr lang="pl-PL" sz="1600" dirty="0" smtClean="0">
                <a:latin typeface="+mj-lt"/>
              </a:rPr>
              <a:t>dzięki obrazom możemy zobaczyć, jak wyglądała Warszawa i jej mieszkańcy</a:t>
            </a:r>
          </a:p>
          <a:p>
            <a:r>
              <a:rPr lang="pl-PL" sz="1600" dirty="0" smtClean="0">
                <a:latin typeface="+mj-lt"/>
              </a:rPr>
              <a:t> dokładne </a:t>
            </a:r>
            <a:r>
              <a:rPr lang="pl-PL" altLang="pl-PL" sz="1600" dirty="0" smtClean="0">
                <a:latin typeface="+mj-lt"/>
              </a:rPr>
              <a:t>odmalowanie szczegółów miasta zostało wykorzystane przy odbudowie zniszczonej podczas wojny stolicy</a:t>
            </a:r>
          </a:p>
          <a:p>
            <a:endParaRPr lang="pl-PL" sz="1600" dirty="0" smtClean="0"/>
          </a:p>
          <a:p>
            <a:endParaRPr lang="pl-PL" sz="1600" dirty="0"/>
          </a:p>
        </p:txBody>
      </p:sp>
      <p:pic>
        <p:nvPicPr>
          <p:cNvPr id="4" name="Picture 2" descr="Zamek Królewski w Warszawie - Muzeum - Canalet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5262546" cy="347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57150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Dominik </a:t>
            </a:r>
            <a:r>
              <a:rPr lang="pl-PL" sz="3600" dirty="0" err="1" smtClean="0"/>
              <a:t>merlilini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4643446"/>
            <a:ext cx="7410480" cy="2071702"/>
          </a:xfrm>
        </p:spPr>
        <p:txBody>
          <a:bodyPr>
            <a:normAutofit/>
          </a:bodyPr>
          <a:lstStyle/>
          <a:p>
            <a:r>
              <a:rPr lang="pl-PL" sz="1800" dirty="0" smtClean="0">
                <a:latin typeface="+mj-lt"/>
              </a:rPr>
              <a:t>architekt królewski</a:t>
            </a:r>
          </a:p>
          <a:p>
            <a:r>
              <a:rPr lang="pl-PL" sz="1800" dirty="0" smtClean="0">
                <a:latin typeface="+mj-lt"/>
              </a:rPr>
              <a:t>jak obliczyli historycy, pozostawił po sobie ok. 50 dzieł</a:t>
            </a:r>
          </a:p>
          <a:p>
            <a:pPr>
              <a:buNone/>
            </a:pPr>
            <a:r>
              <a:rPr lang="pl-PL" sz="1800" dirty="0" smtClean="0">
                <a:latin typeface="+mj-lt"/>
              </a:rPr>
              <a:t>    największe z nich to </a:t>
            </a: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Pałac Na Wodzie w Łazienkach Królewskich</a:t>
            </a:r>
            <a:r>
              <a:rPr lang="pl-PL" sz="1800" dirty="0" smtClean="0">
                <a:latin typeface="+mj-lt"/>
              </a:rPr>
              <a:t>,</a:t>
            </a:r>
          </a:p>
          <a:p>
            <a:pPr>
              <a:buNone/>
            </a:pPr>
            <a:r>
              <a:rPr lang="pl-PL" sz="1800" dirty="0" smtClean="0">
                <a:latin typeface="+mj-lt"/>
              </a:rPr>
              <a:t>    poza tym przebudowa wnętrz Zamku Królewskiego, kilka ratuszy w całej Polsce, m.in. w Piotrkowie Trybunalskim, obie</a:t>
            </a:r>
            <a:r>
              <a:rPr lang="pl-PL" sz="1800" dirty="0" smtClean="0"/>
              <a:t>kty użyteczności publicznej, teatry i kaplice</a:t>
            </a:r>
            <a:endParaRPr lang="pl-PL" sz="1800" dirty="0"/>
          </a:p>
        </p:txBody>
      </p:sp>
      <p:pic>
        <p:nvPicPr>
          <p:cNvPr id="30726" name="Picture 6" descr="https://upload.wikimedia.org/wikipedia/commons/thumb/5/5d/Ujazd%C3%B3w%2C_Warszawa%2C_Poland_-_panoramio_%28115%29.jpg/1920px-Ujazd%C3%B3w%2C_Warszawa%2C_Poland_-_panoramio_%2811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6357854" cy="3427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3600" dirty="0" smtClean="0"/>
              <a:t>Obiady czwartkowe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4282" y="1752600"/>
            <a:ext cx="77153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800" dirty="0">
                <a:latin typeface="+mj-lt"/>
              </a:rPr>
              <a:t>Król organizował spotkania intelektualistów polskich</a:t>
            </a:r>
            <a:r>
              <a:rPr lang="pl-PL" altLang="pl-PL" sz="1800" dirty="0" smtClean="0">
                <a:latin typeface="+mj-lt"/>
              </a:rPr>
              <a:t>.  </a:t>
            </a:r>
            <a:r>
              <a:rPr lang="pl-PL" altLang="pl-PL" sz="1800" dirty="0">
                <a:latin typeface="+mj-lt"/>
              </a:rPr>
              <a:t>Obiady czwartkowe organizowane były regularnie co tydzień i trwały od trzech do czterech godzin. Przeważnie odbywały się na Zamku Królewskim, latem </a:t>
            </a:r>
            <a:r>
              <a:rPr lang="pl-PL" altLang="pl-PL" sz="1800" dirty="0" smtClean="0">
                <a:latin typeface="+mj-lt"/>
              </a:rPr>
              <a:t>w </a:t>
            </a:r>
            <a:r>
              <a:rPr lang="pl-PL" altLang="pl-PL" sz="1800" dirty="0">
                <a:latin typeface="+mj-lt"/>
              </a:rPr>
              <a:t>Łazienkach. Celem spotkań były rozmowy na tematy związane ze sztuką, nauką, omawianie dzieł </a:t>
            </a:r>
            <a:r>
              <a:rPr lang="pl-PL" altLang="pl-PL" sz="1800" dirty="0" smtClean="0">
                <a:latin typeface="+mj-lt"/>
              </a:rPr>
              <a:t>literackich, dyskusje nad projektami reform.</a:t>
            </a:r>
            <a:endParaRPr lang="pl-PL" altLang="pl-PL" sz="1800" dirty="0">
              <a:latin typeface="+mj-lt"/>
            </a:endParaRPr>
          </a:p>
          <a:p>
            <a:pPr eaLnBrk="1" hangingPunct="1"/>
            <a:r>
              <a:rPr lang="pl-PL" altLang="pl-PL" sz="1800" dirty="0">
                <a:latin typeface="+mj-lt"/>
              </a:rPr>
              <a:t>Na Obiadach Czwartkowych spotykali się artyści, malarze, rzeźbiarze, poeci, literaci, itp. </a:t>
            </a:r>
          </a:p>
          <a:p>
            <a:pPr eaLnBrk="1" hangingPunct="1">
              <a:buFontTx/>
              <a:buChar char="•"/>
            </a:pPr>
            <a:r>
              <a:rPr lang="pl-PL" altLang="pl-PL" sz="1800" dirty="0">
                <a:latin typeface="+mj-lt"/>
              </a:rPr>
              <a:t> Ignacy </a:t>
            </a:r>
            <a:r>
              <a:rPr lang="pl-PL" altLang="pl-PL" sz="1800" dirty="0" smtClean="0">
                <a:latin typeface="+mj-lt"/>
              </a:rPr>
              <a:t>Krasicki </a:t>
            </a:r>
            <a:endParaRPr lang="pl-PL" altLang="pl-PL" sz="1800" dirty="0">
              <a:latin typeface="+mj-lt"/>
            </a:endParaRPr>
          </a:p>
          <a:p>
            <a:pPr eaLnBrk="1" hangingPunct="1">
              <a:buFontTx/>
              <a:buChar char="•"/>
            </a:pPr>
            <a:r>
              <a:rPr lang="pl-PL" altLang="pl-PL" sz="1800" dirty="0">
                <a:latin typeface="+mj-lt"/>
              </a:rPr>
              <a:t> Hugo </a:t>
            </a:r>
            <a:r>
              <a:rPr lang="pl-PL" altLang="pl-PL" sz="1800" dirty="0" smtClean="0">
                <a:latin typeface="+mj-lt"/>
              </a:rPr>
              <a:t>Kołłątaj </a:t>
            </a:r>
            <a:endParaRPr lang="pl-PL" altLang="pl-PL" sz="1800" dirty="0">
              <a:latin typeface="+mj-lt"/>
            </a:endParaRPr>
          </a:p>
          <a:p>
            <a:pPr eaLnBrk="1" hangingPunct="1">
              <a:buFontTx/>
              <a:buChar char="•"/>
            </a:pPr>
            <a:r>
              <a:rPr lang="pl-PL" altLang="pl-PL" sz="1800" dirty="0">
                <a:latin typeface="+mj-lt"/>
              </a:rPr>
              <a:t> Marcello </a:t>
            </a:r>
            <a:r>
              <a:rPr lang="pl-PL" altLang="pl-PL" sz="1800" dirty="0" smtClean="0">
                <a:latin typeface="+mj-lt"/>
              </a:rPr>
              <a:t>Bacciarelli </a:t>
            </a:r>
            <a:endParaRPr lang="pl-PL" altLang="pl-PL" sz="1800" dirty="0">
              <a:latin typeface="+mj-lt"/>
            </a:endParaRPr>
          </a:p>
          <a:p>
            <a:pPr eaLnBrk="1" hangingPunct="1">
              <a:buFontTx/>
              <a:buChar char="•"/>
            </a:pPr>
            <a:r>
              <a:rPr lang="pl-PL" altLang="pl-PL" sz="1800" dirty="0">
                <a:latin typeface="+mj-lt"/>
              </a:rPr>
              <a:t> bracia Jan i Jędrzej </a:t>
            </a:r>
            <a:r>
              <a:rPr lang="pl-PL" altLang="pl-PL" sz="1800" dirty="0" smtClean="0">
                <a:latin typeface="+mj-lt"/>
              </a:rPr>
              <a:t>Śniadeccy</a:t>
            </a:r>
            <a:endParaRPr lang="pl-PL" altLang="pl-PL" sz="1800" dirty="0">
              <a:latin typeface="+mj-lt"/>
            </a:endParaRPr>
          </a:p>
          <a:p>
            <a:pPr eaLnBrk="1" hangingPunct="1">
              <a:buFontTx/>
              <a:buChar char="•"/>
            </a:pPr>
            <a:r>
              <a:rPr lang="pl-PL" altLang="pl-PL" sz="1800" dirty="0">
                <a:latin typeface="+mj-lt"/>
              </a:rPr>
              <a:t> Wojciech </a:t>
            </a:r>
            <a:r>
              <a:rPr lang="pl-PL" altLang="pl-PL" sz="1800" dirty="0" smtClean="0">
                <a:latin typeface="+mj-lt"/>
              </a:rPr>
              <a:t>Bogusławski</a:t>
            </a:r>
            <a:endParaRPr lang="pl-PL" altLang="pl-PL" sz="1800" dirty="0">
              <a:latin typeface="+mj-lt"/>
            </a:endParaRPr>
          </a:p>
          <a:p>
            <a:pPr eaLnBrk="1" hangingPunct="1"/>
            <a:endParaRPr lang="pl-PL" altLang="pl-PL" sz="1800" dirty="0"/>
          </a:p>
        </p:txBody>
      </p:sp>
      <p:pic>
        <p:nvPicPr>
          <p:cNvPr id="14340" name="Picture 4" descr="C:\Documents and Settings\Administrator\Dane aplikacji\Microsoft\Media Catalog\Downloaded Clips\cl9f\j039757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267200"/>
            <a:ext cx="22034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571504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„ Monitor ”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00430" y="1609416"/>
            <a:ext cx="4195770" cy="4846320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1200" dirty="0" smtClean="0"/>
          </a:p>
          <a:p>
            <a:r>
              <a:rPr lang="pl-PL" sz="1600" dirty="0" smtClean="0">
                <a:latin typeface="+mj-lt"/>
              </a:rPr>
              <a:t>powstanie czasopisma zainspirował król Stanisław August Poniatowski, który uznał, że w czasach rozwoju czytelnictwa gazeta może się okazać świetnym sposobem na propagowanie oświeceniowych idei </a:t>
            </a:r>
          </a:p>
          <a:p>
            <a:endParaRPr lang="pl-PL" sz="1600" dirty="0" smtClean="0">
              <a:latin typeface="+mj-lt"/>
            </a:endParaRPr>
          </a:p>
          <a:p>
            <a:r>
              <a:rPr lang="pl-PL" sz="1600" dirty="0" smtClean="0">
                <a:latin typeface="+mj-lt"/>
              </a:rPr>
              <a:t>pisywał do niego nawet król, a redagowaniem całości zajął się przede wszystkim Ignacy Krasicki</a:t>
            </a:r>
          </a:p>
          <a:p>
            <a:pPr>
              <a:buNone/>
            </a:pPr>
            <a:endParaRPr lang="pl-PL" sz="1600" dirty="0" smtClean="0">
              <a:latin typeface="+mj-lt"/>
            </a:endParaRPr>
          </a:p>
          <a:p>
            <a:r>
              <a:rPr lang="pl-PL" sz="1600" dirty="0" smtClean="0">
                <a:latin typeface="+mj-lt"/>
              </a:rPr>
              <a:t> zamieszczane  reportaże i utwory literackie miały ośmieszyć sarmatyzm i pokazać wzorzec nowoczesnego człowieka, który do świata podchodzi racjonalnie</a:t>
            </a:r>
          </a:p>
          <a:p>
            <a:pPr>
              <a:buNone/>
            </a:pPr>
            <a:endParaRPr lang="pl-PL" sz="1600" dirty="0" smtClean="0"/>
          </a:p>
          <a:p>
            <a:endParaRPr lang="pl-PL" sz="1200" dirty="0"/>
          </a:p>
        </p:txBody>
      </p:sp>
      <p:pic>
        <p:nvPicPr>
          <p:cNvPr id="35842" name="Picture 2" descr="Polska Prasa | Moni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2857520" cy="4795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941</Words>
  <Application>Microsoft Office PowerPoint</Application>
  <PresentationFormat>Pokaz na ekranie (4:3)</PresentationFormat>
  <Paragraphs>135</Paragraphs>
  <Slides>17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Bogaty</vt:lpstr>
      <vt:lpstr>Temat:  Kultura polskiego oświecenia</vt:lpstr>
      <vt:lpstr>Nacobezu:</vt:lpstr>
      <vt:lpstr>Podręcznik,   s. 163</vt:lpstr>
      <vt:lpstr>Osiągnięcia   króla  Stanisława  Augusta Poniatowskiego w  dziedzinie  kultury  i  sztuki</vt:lpstr>
      <vt:lpstr>Marcello Bocciarelli</vt:lpstr>
      <vt:lpstr>   Canaletto</vt:lpstr>
      <vt:lpstr>Dominik merlilini</vt:lpstr>
      <vt:lpstr>Obiady czwartkowe</vt:lpstr>
      <vt:lpstr>„ Monitor ”</vt:lpstr>
      <vt:lpstr>Teatr  narodowy  w  Warszawie</vt:lpstr>
      <vt:lpstr>Szkoła rycerska     przypomnienie :-)  </vt:lpstr>
      <vt:lpstr>Architektura klasycyzmu   przypomnienie </vt:lpstr>
      <vt:lpstr>Komisja Edukacji Narodowej ( KEN )</vt:lpstr>
      <vt:lpstr>Sprawdź się:</vt:lpstr>
      <vt:lpstr>Sprawdź poprawność zadań </vt:lpstr>
      <vt:lpstr>Zadanie dla chętnych</vt:lpstr>
      <vt:lpstr>Jan  Matejko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Temat:  Kultura polskiego oświecenia</dc:title>
  <dc:creator>Bożena</dc:creator>
  <cp:lastModifiedBy>Bożena</cp:lastModifiedBy>
  <cp:revision>54</cp:revision>
  <dcterms:created xsi:type="dcterms:W3CDTF">2020-03-28T10:49:36Z</dcterms:created>
  <dcterms:modified xsi:type="dcterms:W3CDTF">2020-03-30T09:16:42Z</dcterms:modified>
</cp:coreProperties>
</file>