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9" r:id="rId6"/>
    <p:sldId id="266" r:id="rId7"/>
    <p:sldId id="260" r:id="rId8"/>
    <p:sldId id="287" r:id="rId9"/>
    <p:sldId id="272" r:id="rId10"/>
    <p:sldId id="277" r:id="rId11"/>
    <p:sldId id="269" r:id="rId12"/>
    <p:sldId id="278" r:id="rId13"/>
    <p:sldId id="274" r:id="rId14"/>
    <p:sldId id="280" r:id="rId15"/>
    <p:sldId id="282" r:id="rId16"/>
    <p:sldId id="281" r:id="rId17"/>
    <p:sldId id="283" r:id="rId18"/>
    <p:sldId id="285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63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000C76-0F5A-497B-A7C6-F39BA3172CB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ADDCBA26-7BE8-4748-BCA9-835016BCB14A}">
      <dgm:prSet phldrT="[Tekst]" custT="1"/>
      <dgm:spPr/>
      <dgm:t>
        <a:bodyPr/>
        <a:lstStyle/>
        <a:p>
          <a:r>
            <a:rPr lang="pl-PL" sz="1100" b="1" dirty="0" smtClean="0"/>
            <a:t>I rozbiór Polski</a:t>
          </a:r>
          <a:endParaRPr lang="pl-PL" sz="1100" b="1" dirty="0"/>
        </a:p>
      </dgm:t>
    </dgm:pt>
    <dgm:pt modelId="{71A6DB15-D4F6-4945-B5B8-2791D27B6D37}" type="parTrans" cxnId="{9099F992-9874-4580-8DD4-3A03A4DF029D}">
      <dgm:prSet/>
      <dgm:spPr/>
      <dgm:t>
        <a:bodyPr/>
        <a:lstStyle/>
        <a:p>
          <a:endParaRPr lang="pl-PL"/>
        </a:p>
      </dgm:t>
    </dgm:pt>
    <dgm:pt modelId="{754E994D-8BB1-4373-A839-77F980CCC17B}" type="sibTrans" cxnId="{9099F992-9874-4580-8DD4-3A03A4DF029D}">
      <dgm:prSet/>
      <dgm:spPr/>
      <dgm:t>
        <a:bodyPr/>
        <a:lstStyle/>
        <a:p>
          <a:endParaRPr lang="pl-PL"/>
        </a:p>
      </dgm:t>
    </dgm:pt>
    <dgm:pt modelId="{CDB84FF4-0218-41B1-920C-75E3597491A9}">
      <dgm:prSet phldrT="[Tekst]" custT="1"/>
      <dgm:spPr/>
      <dgm:t>
        <a:bodyPr/>
        <a:lstStyle/>
        <a:p>
          <a:r>
            <a:rPr lang="pl-PL" sz="1050" b="1" dirty="0" smtClean="0"/>
            <a:t>potrzeba </a:t>
          </a:r>
          <a:r>
            <a:rPr lang="pl-PL" sz="1050" b="1" dirty="0" smtClean="0"/>
            <a:t>przeprowadzenia </a:t>
          </a:r>
          <a:r>
            <a:rPr lang="pl-PL" sz="1050" b="1" dirty="0" smtClean="0"/>
            <a:t>reform</a:t>
          </a:r>
          <a:endParaRPr lang="pl-PL" sz="1050" b="1" dirty="0"/>
        </a:p>
      </dgm:t>
    </dgm:pt>
    <dgm:pt modelId="{4ACA869F-63EE-4CFB-8753-3AB435D09C1D}" type="parTrans" cxnId="{CF06DB3B-B568-4007-A93C-695121D50E53}">
      <dgm:prSet/>
      <dgm:spPr/>
      <dgm:t>
        <a:bodyPr/>
        <a:lstStyle/>
        <a:p>
          <a:endParaRPr lang="pl-PL"/>
        </a:p>
      </dgm:t>
    </dgm:pt>
    <dgm:pt modelId="{4D317EA5-7C8B-43FC-88A5-C6AA2D7C6112}" type="sibTrans" cxnId="{CF06DB3B-B568-4007-A93C-695121D50E53}">
      <dgm:prSet/>
      <dgm:spPr/>
      <dgm:t>
        <a:bodyPr/>
        <a:lstStyle/>
        <a:p>
          <a:endParaRPr lang="pl-PL"/>
        </a:p>
      </dgm:t>
    </dgm:pt>
    <dgm:pt modelId="{29630E7B-ADBE-4B9B-95C0-54AA6A35AF25}">
      <dgm:prSet phldrT="[Tekst]" custT="1"/>
      <dgm:spPr/>
      <dgm:t>
        <a:bodyPr/>
        <a:lstStyle/>
        <a:p>
          <a:r>
            <a:rPr lang="pl-PL" sz="1100" b="1" dirty="0" smtClean="0"/>
            <a:t>Sejm Wielki uchwala Konstytucję                3 maja</a:t>
          </a:r>
          <a:endParaRPr lang="pl-PL" sz="1100" b="1" dirty="0"/>
        </a:p>
      </dgm:t>
    </dgm:pt>
    <dgm:pt modelId="{E0A1F26D-FE26-492A-A1F7-D97B62787CAE}" type="parTrans" cxnId="{CED2A27C-B858-47EF-8BCE-89CA36E9BBF1}">
      <dgm:prSet/>
      <dgm:spPr/>
      <dgm:t>
        <a:bodyPr/>
        <a:lstStyle/>
        <a:p>
          <a:endParaRPr lang="pl-PL"/>
        </a:p>
      </dgm:t>
    </dgm:pt>
    <dgm:pt modelId="{EAED4E03-09E2-4CEF-BACA-9AE5B7290C49}" type="sibTrans" cxnId="{CED2A27C-B858-47EF-8BCE-89CA36E9BBF1}">
      <dgm:prSet/>
      <dgm:spPr/>
      <dgm:t>
        <a:bodyPr/>
        <a:lstStyle/>
        <a:p>
          <a:endParaRPr lang="pl-PL"/>
        </a:p>
      </dgm:t>
    </dgm:pt>
    <dgm:pt modelId="{BF3E1619-CBBC-495B-A832-98B2CE956AEF}" type="pres">
      <dgm:prSet presAssocID="{1E000C76-0F5A-497B-A7C6-F39BA3172CB8}" presName="Name0" presStyleCnt="0">
        <dgm:presLayoutVars>
          <dgm:dir/>
          <dgm:animLvl val="lvl"/>
          <dgm:resizeHandles val="exact"/>
        </dgm:presLayoutVars>
      </dgm:prSet>
      <dgm:spPr/>
    </dgm:pt>
    <dgm:pt modelId="{CE61AFB7-7D71-4C41-A69F-CE2C55CB5F09}" type="pres">
      <dgm:prSet presAssocID="{ADDCBA26-7BE8-4748-BCA9-835016BCB14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3B2F6A9-633B-4C14-B0FB-A1CE4A566AB8}" type="pres">
      <dgm:prSet presAssocID="{754E994D-8BB1-4373-A839-77F980CCC17B}" presName="parTxOnlySpace" presStyleCnt="0"/>
      <dgm:spPr/>
    </dgm:pt>
    <dgm:pt modelId="{99EAED9D-0012-4142-A0B9-89A8FE29117F}" type="pres">
      <dgm:prSet presAssocID="{CDB84FF4-0218-41B1-920C-75E3597491A9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86E40CE-65A4-4A38-B9EC-941C2111CFF5}" type="pres">
      <dgm:prSet presAssocID="{4D317EA5-7C8B-43FC-88A5-C6AA2D7C6112}" presName="parTxOnlySpace" presStyleCnt="0"/>
      <dgm:spPr/>
    </dgm:pt>
    <dgm:pt modelId="{802DE653-4335-4D18-A957-3A94F65AE7DF}" type="pres">
      <dgm:prSet presAssocID="{29630E7B-ADBE-4B9B-95C0-54AA6A35AF2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10F1C0C-D8BB-4554-BA32-2B8B49488817}" type="presOf" srcId="{29630E7B-ADBE-4B9B-95C0-54AA6A35AF25}" destId="{802DE653-4335-4D18-A957-3A94F65AE7DF}" srcOrd="0" destOrd="0" presId="urn:microsoft.com/office/officeart/2005/8/layout/chevron1"/>
    <dgm:cxn modelId="{48F53012-557D-4A2C-8B30-CBC56370F3D0}" type="presOf" srcId="{1E000C76-0F5A-497B-A7C6-F39BA3172CB8}" destId="{BF3E1619-CBBC-495B-A832-98B2CE956AEF}" srcOrd="0" destOrd="0" presId="urn:microsoft.com/office/officeart/2005/8/layout/chevron1"/>
    <dgm:cxn modelId="{1537B652-0712-43AC-92D0-0D262DDC4E74}" type="presOf" srcId="{ADDCBA26-7BE8-4748-BCA9-835016BCB14A}" destId="{CE61AFB7-7D71-4C41-A69F-CE2C55CB5F09}" srcOrd="0" destOrd="0" presId="urn:microsoft.com/office/officeart/2005/8/layout/chevron1"/>
    <dgm:cxn modelId="{CF06DB3B-B568-4007-A93C-695121D50E53}" srcId="{1E000C76-0F5A-497B-A7C6-F39BA3172CB8}" destId="{CDB84FF4-0218-41B1-920C-75E3597491A9}" srcOrd="1" destOrd="0" parTransId="{4ACA869F-63EE-4CFB-8753-3AB435D09C1D}" sibTransId="{4D317EA5-7C8B-43FC-88A5-C6AA2D7C6112}"/>
    <dgm:cxn modelId="{CED2A27C-B858-47EF-8BCE-89CA36E9BBF1}" srcId="{1E000C76-0F5A-497B-A7C6-F39BA3172CB8}" destId="{29630E7B-ADBE-4B9B-95C0-54AA6A35AF25}" srcOrd="2" destOrd="0" parTransId="{E0A1F26D-FE26-492A-A1F7-D97B62787CAE}" sibTransId="{EAED4E03-09E2-4CEF-BACA-9AE5B7290C49}"/>
    <dgm:cxn modelId="{9099F992-9874-4580-8DD4-3A03A4DF029D}" srcId="{1E000C76-0F5A-497B-A7C6-F39BA3172CB8}" destId="{ADDCBA26-7BE8-4748-BCA9-835016BCB14A}" srcOrd="0" destOrd="0" parTransId="{71A6DB15-D4F6-4945-B5B8-2791D27B6D37}" sibTransId="{754E994D-8BB1-4373-A839-77F980CCC17B}"/>
    <dgm:cxn modelId="{0F94A446-ED5C-443B-9373-F5E49FC57184}" type="presOf" srcId="{CDB84FF4-0218-41B1-920C-75E3597491A9}" destId="{99EAED9D-0012-4142-A0B9-89A8FE29117F}" srcOrd="0" destOrd="0" presId="urn:microsoft.com/office/officeart/2005/8/layout/chevron1"/>
    <dgm:cxn modelId="{9080A5B7-B60A-4F1B-A2EF-1E8069E0D840}" type="presParOf" srcId="{BF3E1619-CBBC-495B-A832-98B2CE956AEF}" destId="{CE61AFB7-7D71-4C41-A69F-CE2C55CB5F09}" srcOrd="0" destOrd="0" presId="urn:microsoft.com/office/officeart/2005/8/layout/chevron1"/>
    <dgm:cxn modelId="{BB772C49-5BC3-44A9-A13E-719814DB317B}" type="presParOf" srcId="{BF3E1619-CBBC-495B-A832-98B2CE956AEF}" destId="{43B2F6A9-633B-4C14-B0FB-A1CE4A566AB8}" srcOrd="1" destOrd="0" presId="urn:microsoft.com/office/officeart/2005/8/layout/chevron1"/>
    <dgm:cxn modelId="{F901F8EC-CC0B-463C-9062-4AF44E3BDDA2}" type="presParOf" srcId="{BF3E1619-CBBC-495B-A832-98B2CE956AEF}" destId="{99EAED9D-0012-4142-A0B9-89A8FE29117F}" srcOrd="2" destOrd="0" presId="urn:microsoft.com/office/officeart/2005/8/layout/chevron1"/>
    <dgm:cxn modelId="{F950993F-FACE-474F-BF28-215F02D58493}" type="presParOf" srcId="{BF3E1619-CBBC-495B-A832-98B2CE956AEF}" destId="{E86E40CE-65A4-4A38-B9EC-941C2111CFF5}" srcOrd="3" destOrd="0" presId="urn:microsoft.com/office/officeart/2005/8/layout/chevron1"/>
    <dgm:cxn modelId="{0DBBFB2A-74CB-40D3-88F3-5538A03B74A9}" type="presParOf" srcId="{BF3E1619-CBBC-495B-A832-98B2CE956AEF}" destId="{802DE653-4335-4D18-A957-3A94F65AE7DF}" srcOrd="4" destOrd="0" presId="urn:microsoft.com/office/officeart/2005/8/layout/chevron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CE1167-3F8E-4005-A841-B9395310C0C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A02D4959-ABD6-407B-A976-B858037BCA0F}">
      <dgm:prSet phldrT="[Tekst]" custT="1"/>
      <dgm:spPr/>
      <dgm:t>
        <a:bodyPr/>
        <a:lstStyle/>
        <a:p>
          <a:r>
            <a:rPr lang="pl-PL" sz="1100" b="1" dirty="0" smtClean="0"/>
            <a:t>zawiązanie konfederacji targowickiej</a:t>
          </a:r>
          <a:endParaRPr lang="pl-PL" sz="1100" b="1" dirty="0"/>
        </a:p>
      </dgm:t>
    </dgm:pt>
    <dgm:pt modelId="{A649E816-5073-46A6-BF0F-83887914C05F}" type="parTrans" cxnId="{58F4F75C-C2B6-4044-AFA8-14CD87E24AFC}">
      <dgm:prSet/>
      <dgm:spPr/>
      <dgm:t>
        <a:bodyPr/>
        <a:lstStyle/>
        <a:p>
          <a:endParaRPr lang="pl-PL"/>
        </a:p>
      </dgm:t>
    </dgm:pt>
    <dgm:pt modelId="{2598DBF9-3B66-4F56-842F-CA02F016DBD0}" type="sibTrans" cxnId="{58F4F75C-C2B6-4044-AFA8-14CD87E24AFC}">
      <dgm:prSet/>
      <dgm:spPr/>
      <dgm:t>
        <a:bodyPr/>
        <a:lstStyle/>
        <a:p>
          <a:endParaRPr lang="pl-PL"/>
        </a:p>
      </dgm:t>
    </dgm:pt>
    <dgm:pt modelId="{C6AA55C4-CED4-4AAE-A0EB-C7FE0991B496}">
      <dgm:prSet phldrT="[Tekst]" custT="1"/>
      <dgm:spPr/>
      <dgm:t>
        <a:bodyPr/>
        <a:lstStyle/>
        <a:p>
          <a:r>
            <a:rPr lang="pl-PL" sz="1100" b="1" dirty="0" smtClean="0"/>
            <a:t>wojna w obronie Konstytucji 3 maja</a:t>
          </a:r>
          <a:endParaRPr lang="pl-PL" sz="1100" b="1" dirty="0"/>
        </a:p>
      </dgm:t>
    </dgm:pt>
    <dgm:pt modelId="{F6E14BA7-8FA2-4A02-A8FF-078C179E5EB4}" type="parTrans" cxnId="{D9FF86BE-723B-4694-91C1-F3A21BCFF852}">
      <dgm:prSet/>
      <dgm:spPr/>
      <dgm:t>
        <a:bodyPr/>
        <a:lstStyle/>
        <a:p>
          <a:endParaRPr lang="pl-PL"/>
        </a:p>
      </dgm:t>
    </dgm:pt>
    <dgm:pt modelId="{2D20B575-EEC8-43F8-A3B8-7D367A2C69C7}" type="sibTrans" cxnId="{D9FF86BE-723B-4694-91C1-F3A21BCFF852}">
      <dgm:prSet/>
      <dgm:spPr/>
      <dgm:t>
        <a:bodyPr/>
        <a:lstStyle/>
        <a:p>
          <a:endParaRPr lang="pl-PL"/>
        </a:p>
      </dgm:t>
    </dgm:pt>
    <dgm:pt modelId="{5DEAEC4A-F8F5-4531-A8D8-02E4A5A0C662}" type="pres">
      <dgm:prSet presAssocID="{50CE1167-3F8E-4005-A841-B9395310C0C9}" presName="Name0" presStyleCnt="0">
        <dgm:presLayoutVars>
          <dgm:dir/>
          <dgm:animLvl val="lvl"/>
          <dgm:resizeHandles val="exact"/>
        </dgm:presLayoutVars>
      </dgm:prSet>
      <dgm:spPr/>
    </dgm:pt>
    <dgm:pt modelId="{94D297E9-1928-4F67-85E2-E6ED1E4ECE08}" type="pres">
      <dgm:prSet presAssocID="{A02D4959-ABD6-407B-A976-B858037BCA0F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EB2FC64-6F53-4E29-81BA-C71D06C7B120}" type="pres">
      <dgm:prSet presAssocID="{2598DBF9-3B66-4F56-842F-CA02F016DBD0}" presName="parTxOnlySpace" presStyleCnt="0"/>
      <dgm:spPr/>
    </dgm:pt>
    <dgm:pt modelId="{DC688B04-A975-4F2E-955C-EE8E416B431D}" type="pres">
      <dgm:prSet presAssocID="{C6AA55C4-CED4-4AAE-A0EB-C7FE0991B496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9B6E388-F388-49D2-90C1-E1E0E1AFCA3B}" type="presOf" srcId="{50CE1167-3F8E-4005-A841-B9395310C0C9}" destId="{5DEAEC4A-F8F5-4531-A8D8-02E4A5A0C662}" srcOrd="0" destOrd="0" presId="urn:microsoft.com/office/officeart/2005/8/layout/chevron1"/>
    <dgm:cxn modelId="{604CE456-04BE-483C-B206-A9C36F0CA0EF}" type="presOf" srcId="{A02D4959-ABD6-407B-A976-B858037BCA0F}" destId="{94D297E9-1928-4F67-85E2-E6ED1E4ECE08}" srcOrd="0" destOrd="0" presId="urn:microsoft.com/office/officeart/2005/8/layout/chevron1"/>
    <dgm:cxn modelId="{0CEBFA58-3C7D-464F-9378-FFC2872AA75D}" type="presOf" srcId="{C6AA55C4-CED4-4AAE-A0EB-C7FE0991B496}" destId="{DC688B04-A975-4F2E-955C-EE8E416B431D}" srcOrd="0" destOrd="0" presId="urn:microsoft.com/office/officeart/2005/8/layout/chevron1"/>
    <dgm:cxn modelId="{58F4F75C-C2B6-4044-AFA8-14CD87E24AFC}" srcId="{50CE1167-3F8E-4005-A841-B9395310C0C9}" destId="{A02D4959-ABD6-407B-A976-B858037BCA0F}" srcOrd="0" destOrd="0" parTransId="{A649E816-5073-46A6-BF0F-83887914C05F}" sibTransId="{2598DBF9-3B66-4F56-842F-CA02F016DBD0}"/>
    <dgm:cxn modelId="{D9FF86BE-723B-4694-91C1-F3A21BCFF852}" srcId="{50CE1167-3F8E-4005-A841-B9395310C0C9}" destId="{C6AA55C4-CED4-4AAE-A0EB-C7FE0991B496}" srcOrd="1" destOrd="0" parTransId="{F6E14BA7-8FA2-4A02-A8FF-078C179E5EB4}" sibTransId="{2D20B575-EEC8-43F8-A3B8-7D367A2C69C7}"/>
    <dgm:cxn modelId="{EA2B8A41-BF60-4FB9-8353-7D8E2B1C86AF}" type="presParOf" srcId="{5DEAEC4A-F8F5-4531-A8D8-02E4A5A0C662}" destId="{94D297E9-1928-4F67-85E2-E6ED1E4ECE08}" srcOrd="0" destOrd="0" presId="urn:microsoft.com/office/officeart/2005/8/layout/chevron1"/>
    <dgm:cxn modelId="{957E8BA6-49DB-4295-89E7-DAC2F22282C1}" type="presParOf" srcId="{5DEAEC4A-F8F5-4531-A8D8-02E4A5A0C662}" destId="{3EB2FC64-6F53-4E29-81BA-C71D06C7B120}" srcOrd="1" destOrd="0" presId="urn:microsoft.com/office/officeart/2005/8/layout/chevron1"/>
    <dgm:cxn modelId="{904A5AEE-1347-4D47-A275-2C395AAB0754}" type="presParOf" srcId="{5DEAEC4A-F8F5-4531-A8D8-02E4A5A0C662}" destId="{DC688B04-A975-4F2E-955C-EE8E416B431D}" srcOrd="2" destOrd="0" presId="urn:microsoft.com/office/officeart/2005/8/layout/chevro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5" name="Podtytuł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1" name="Symbol zastępczy daty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821CD4F-5B61-49EA-B443-41ADCE0A4F62}" type="datetimeFigureOut">
              <a:rPr lang="pl-PL" smtClean="0"/>
              <a:pPr/>
              <a:t>30.03.2020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25F68A5-1A70-4D43-9FA8-8DCD2A9C0EE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21CD4F-5B61-49EA-B443-41ADCE0A4F62}" type="datetimeFigureOut">
              <a:rPr lang="pl-PL" smtClean="0"/>
              <a:pPr/>
              <a:t>30.03.2020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5F68A5-1A70-4D43-9FA8-8DCD2A9C0EE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821CD4F-5B61-49EA-B443-41ADCE0A4F62}" type="datetimeFigureOut">
              <a:rPr lang="pl-PL" smtClean="0"/>
              <a:pPr/>
              <a:t>30.03.2020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25F68A5-1A70-4D43-9FA8-8DCD2A9C0EE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21CD4F-5B61-49EA-B443-41ADCE0A4F62}" type="datetimeFigureOut">
              <a:rPr lang="pl-PL" smtClean="0"/>
              <a:pPr/>
              <a:t>30.03.2020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5F68A5-1A70-4D43-9FA8-8DCD2A9C0EE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821CD4F-5B61-49EA-B443-41ADCE0A4F62}" type="datetimeFigureOut">
              <a:rPr lang="pl-PL" smtClean="0"/>
              <a:pPr/>
              <a:t>30.03.2020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25F68A5-1A70-4D43-9FA8-8DCD2A9C0EE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21CD4F-5B61-49EA-B443-41ADCE0A4F62}" type="datetimeFigureOut">
              <a:rPr lang="pl-PL" smtClean="0"/>
              <a:pPr/>
              <a:t>30.03.2020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5F68A5-1A70-4D43-9FA8-8DCD2A9C0EE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21CD4F-5B61-49EA-B443-41ADCE0A4F62}" type="datetimeFigureOut">
              <a:rPr lang="pl-PL" smtClean="0"/>
              <a:pPr/>
              <a:t>30.03.2020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5F68A5-1A70-4D43-9FA8-8DCD2A9C0EE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21CD4F-5B61-49EA-B443-41ADCE0A4F62}" type="datetimeFigureOut">
              <a:rPr lang="pl-PL" smtClean="0"/>
              <a:pPr/>
              <a:t>30.03.2020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5F68A5-1A70-4D43-9FA8-8DCD2A9C0EE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821CD4F-5B61-49EA-B443-41ADCE0A4F62}" type="datetimeFigureOut">
              <a:rPr lang="pl-PL" smtClean="0"/>
              <a:pPr/>
              <a:t>30.03.2020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5F68A5-1A70-4D43-9FA8-8DCD2A9C0EE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21CD4F-5B61-49EA-B443-41ADCE0A4F62}" type="datetimeFigureOut">
              <a:rPr lang="pl-PL" smtClean="0"/>
              <a:pPr/>
              <a:t>30.03.2020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5F68A5-1A70-4D43-9FA8-8DCD2A9C0EE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21CD4F-5B61-49EA-B443-41ADCE0A4F62}" type="datetimeFigureOut">
              <a:rPr lang="pl-PL" smtClean="0"/>
              <a:pPr/>
              <a:t>30.03.2020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5F68A5-1A70-4D43-9FA8-8DCD2A9C0EE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obrazu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tytuł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1" name="Symbol zastępczy teks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7" name="Symbol zastępczy daty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821CD4F-5B61-49EA-B443-41ADCE0A4F62}" type="datetimeFigureOut">
              <a:rPr lang="pl-PL" smtClean="0"/>
              <a:pPr/>
              <a:t>30.03.2020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25F68A5-1A70-4D43-9FA8-8DCD2A9C0EE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1.png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gwo.pl/konstytucja-3-maja-p4611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gwo.pl/upadek-rzeczypospolitej-p4676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857488" y="533400"/>
            <a:ext cx="6072230" cy="2868168"/>
          </a:xfrm>
        </p:spPr>
        <p:txBody>
          <a:bodyPr/>
          <a:lstStyle/>
          <a:p>
            <a:pPr algn="l"/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3200" dirty="0" smtClean="0"/>
              <a:t>Temat: </a:t>
            </a:r>
            <a:br>
              <a:rPr lang="pl-PL" sz="3200" dirty="0" smtClean="0"/>
            </a:b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Sejm wielki                        konstytucja 3 maja</a:t>
            </a:r>
            <a:endParaRPr lang="pl-PL" sz="32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354442" y="4286256"/>
            <a:ext cx="5114778" cy="1285884"/>
          </a:xfrm>
        </p:spPr>
        <p:txBody>
          <a:bodyPr>
            <a:normAutofit/>
          </a:bodyPr>
          <a:lstStyle/>
          <a:p>
            <a:pPr algn="l"/>
            <a:r>
              <a:rPr lang="pl-PL" sz="2400" dirty="0" smtClean="0"/>
              <a:t>Podręcznik    s.169-173</a:t>
            </a:r>
          </a:p>
          <a:p>
            <a:pPr algn="l"/>
            <a:r>
              <a:rPr lang="pl-PL" sz="2400" dirty="0" smtClean="0"/>
              <a:t>Zeszyt ćwiczeń    s.85-87</a:t>
            </a:r>
            <a:endParaRPr lang="pl-PL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7858180" cy="428628"/>
          </a:xfrm>
        </p:spPr>
        <p:txBody>
          <a:bodyPr>
            <a:normAutofit/>
          </a:bodyPr>
          <a:lstStyle/>
          <a:p>
            <a:pPr algn="ctr"/>
            <a:r>
              <a:rPr lang="pl-PL" sz="2000" dirty="0" smtClean="0"/>
              <a:t>Wojna w obronie  konstytucji 3 maja – 1792</a:t>
            </a:r>
            <a:endParaRPr lang="pl-PL" sz="2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2844" y="1285860"/>
            <a:ext cx="7929618" cy="2500330"/>
          </a:xfrm>
        </p:spPr>
        <p:txBody>
          <a:bodyPr>
            <a:normAutofit fontScale="47500" lnSpcReduction="20000"/>
          </a:bodyPr>
          <a:lstStyle/>
          <a:p>
            <a:pPr marL="342900" indent="-342900">
              <a:buNone/>
            </a:pPr>
            <a:r>
              <a:rPr lang="pl-PL" sz="2900" dirty="0" smtClean="0"/>
              <a:t>1. Do Polski wkroczyła 100-tys. armia rosyjska w celu przywrócenia dawnego porządku</a:t>
            </a:r>
          </a:p>
          <a:p>
            <a:pPr marL="342900" indent="-342900">
              <a:buNone/>
            </a:pPr>
            <a:endParaRPr lang="pl-PL" sz="2900" dirty="0" smtClean="0"/>
          </a:p>
          <a:p>
            <a:pPr>
              <a:buNone/>
            </a:pPr>
            <a:r>
              <a:rPr lang="pl-PL" sz="2900" dirty="0" smtClean="0"/>
              <a:t>2.  Wojska polskie stoczyły dwie duże bitwy:</a:t>
            </a:r>
          </a:p>
          <a:p>
            <a:pPr>
              <a:buNone/>
            </a:pPr>
            <a:r>
              <a:rPr lang="pl-PL" sz="2900" dirty="0" smtClean="0"/>
              <a:t>a) pod </a:t>
            </a:r>
            <a:r>
              <a:rPr lang="pl-PL" sz="2900" b="1" dirty="0" smtClean="0"/>
              <a:t>Zieleńcami</a:t>
            </a:r>
            <a:r>
              <a:rPr lang="pl-PL" sz="2900" dirty="0" smtClean="0"/>
              <a:t> pod dowództwem </a:t>
            </a:r>
            <a:r>
              <a:rPr lang="pl-PL" sz="2900" b="1" dirty="0" smtClean="0"/>
              <a:t>księcia Józefa Poniatowskiego</a:t>
            </a:r>
          </a:p>
          <a:p>
            <a:pPr>
              <a:buNone/>
            </a:pPr>
            <a:r>
              <a:rPr lang="pl-PL" sz="2900" dirty="0" smtClean="0"/>
              <a:t>    na pamiątkę zwycięstwa pod Zieleńcami </a:t>
            </a:r>
            <a:r>
              <a:rPr lang="pl-PL" sz="2900" b="1" dirty="0" smtClean="0"/>
              <a:t>Stanisław August Poniatowski</a:t>
            </a:r>
            <a:r>
              <a:rPr lang="pl-PL" sz="2900" dirty="0" smtClean="0"/>
              <a:t> ustanowił  </a:t>
            </a:r>
            <a:r>
              <a:rPr lang="pl-PL" sz="2900" b="1" u="sng" dirty="0" smtClean="0">
                <a:solidFill>
                  <a:schemeClr val="accent2">
                    <a:lumMod val="50000"/>
                  </a:schemeClr>
                </a:solidFill>
              </a:rPr>
              <a:t>Order Virtuti </a:t>
            </a:r>
            <a:r>
              <a:rPr lang="pl-PL" sz="2900" b="1" u="sng" dirty="0" err="1" smtClean="0">
                <a:solidFill>
                  <a:schemeClr val="accent2">
                    <a:lumMod val="50000"/>
                  </a:schemeClr>
                </a:solidFill>
              </a:rPr>
              <a:t>Militari</a:t>
            </a:r>
            <a:endParaRPr lang="pl-PL" sz="2900" b="1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pl-PL" sz="2900" dirty="0" smtClean="0"/>
              <a:t>b) Pod </a:t>
            </a:r>
            <a:r>
              <a:rPr lang="pl-PL" sz="2900" b="1" dirty="0" smtClean="0"/>
              <a:t>Dubienką</a:t>
            </a:r>
            <a:r>
              <a:rPr lang="pl-PL" sz="2900" dirty="0" smtClean="0"/>
              <a:t> pod dowództwem </a:t>
            </a:r>
            <a:r>
              <a:rPr lang="pl-PL" sz="2900" b="1" dirty="0" smtClean="0"/>
              <a:t>gen. Tadeusza Kościuszki</a:t>
            </a:r>
            <a:r>
              <a:rPr lang="pl-PL" sz="2900" dirty="0" smtClean="0"/>
              <a:t> </a:t>
            </a:r>
          </a:p>
          <a:p>
            <a:pPr>
              <a:buNone/>
            </a:pPr>
            <a:endParaRPr lang="pl-PL" sz="2900" dirty="0" smtClean="0"/>
          </a:p>
          <a:p>
            <a:pPr>
              <a:buNone/>
            </a:pPr>
            <a:r>
              <a:rPr lang="pl-PL" sz="2900" dirty="0" smtClean="0"/>
              <a:t>3.  Ze względu na przewagą armii carskiej król postanowił </a:t>
            </a:r>
            <a:r>
              <a:rPr lang="pl-PL" sz="2900" b="1" dirty="0" smtClean="0"/>
              <a:t>skapitulować</a:t>
            </a:r>
          </a:p>
          <a:p>
            <a:pPr>
              <a:buNone/>
            </a:pPr>
            <a:endParaRPr lang="pl-PL" sz="2900" dirty="0" smtClean="0"/>
          </a:p>
          <a:p>
            <a:endParaRPr lang="pl-PL" dirty="0"/>
          </a:p>
        </p:txBody>
      </p:sp>
      <p:pic>
        <p:nvPicPr>
          <p:cNvPr id="30722" name="Picture 2" descr="Lwów jako jedyne polskie miasto otrzymał Order Virtuti Militar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14818"/>
            <a:ext cx="3059247" cy="1946187"/>
          </a:xfrm>
          <a:prstGeom prst="rect">
            <a:avLst/>
          </a:prstGeom>
          <a:noFill/>
        </p:spPr>
      </p:pic>
      <p:sp>
        <p:nvSpPr>
          <p:cNvPr id="6" name="Prostokąt zaokrąglony 5"/>
          <p:cNvSpPr/>
          <p:nvPr/>
        </p:nvSpPr>
        <p:spPr>
          <a:xfrm>
            <a:off x="3786182" y="4214818"/>
            <a:ext cx="4286280" cy="1857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pl-PL" sz="1400" dirty="0" smtClean="0"/>
              <a:t>Virtuti </a:t>
            </a:r>
            <a:r>
              <a:rPr lang="pl-PL" sz="1400" dirty="0" err="1" smtClean="0"/>
              <a:t>Militari</a:t>
            </a:r>
            <a:r>
              <a:rPr lang="pl-PL" sz="1400" dirty="0" smtClean="0"/>
              <a:t> – „dzielności żołnierskiej</a:t>
            </a:r>
          </a:p>
          <a:p>
            <a:pPr>
              <a:buFontTx/>
              <a:buChar char="-"/>
            </a:pPr>
            <a:endParaRPr lang="pl-PL" sz="1400" dirty="0" smtClean="0"/>
          </a:p>
          <a:p>
            <a:pPr>
              <a:buFontTx/>
              <a:buChar char="-"/>
            </a:pPr>
            <a:r>
              <a:rPr lang="pl-PL" sz="1400" dirty="0" smtClean="0"/>
              <a:t>do dziś najwyższe polskie odznaczenie wojenne</a:t>
            </a:r>
          </a:p>
          <a:p>
            <a:endParaRPr lang="pl-PL" sz="1400" dirty="0" smtClean="0"/>
          </a:p>
          <a:p>
            <a:r>
              <a:rPr lang="pl-PL" sz="1400" dirty="0" smtClean="0"/>
              <a:t>- nadawane za wybitne zasługi bojowe</a:t>
            </a:r>
          </a:p>
          <a:p>
            <a:endParaRPr lang="pl-PL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7858180" cy="500066"/>
          </a:xfrm>
        </p:spPr>
        <p:txBody>
          <a:bodyPr>
            <a:normAutofit/>
          </a:bodyPr>
          <a:lstStyle/>
          <a:p>
            <a:pPr algn="ctr"/>
            <a:r>
              <a:rPr lang="pl-PL" sz="2400" dirty="0" smtClean="0"/>
              <a:t>Przeanalizuj  ciąg  przyczynowo-skutkowy</a:t>
            </a:r>
            <a:endParaRPr lang="pl-PL" sz="2400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0" y="1397000"/>
          <a:ext cx="5429256" cy="888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5214942" y="1428736"/>
          <a:ext cx="4071966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Prostokąt zaokrąglony 4"/>
          <p:cNvSpPr/>
          <p:nvPr/>
        </p:nvSpPr>
        <p:spPr>
          <a:xfrm>
            <a:off x="6429388" y="3643314"/>
            <a:ext cx="2500330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II rozbiór Polski</a:t>
            </a:r>
          </a:p>
          <a:p>
            <a:pPr algn="ctr"/>
            <a:endParaRPr lang="pl-PL" b="1" dirty="0" smtClean="0"/>
          </a:p>
          <a:p>
            <a:pPr algn="ctr"/>
            <a:r>
              <a:rPr lang="pl-PL" b="1" dirty="0" smtClean="0"/>
              <a:t>Prusy i Rosja</a:t>
            </a:r>
            <a:endParaRPr lang="pl-PL" b="1" dirty="0"/>
          </a:p>
        </p:txBody>
      </p:sp>
      <p:sp>
        <p:nvSpPr>
          <p:cNvPr id="6" name="Strzałka w dół 5"/>
          <p:cNvSpPr/>
          <p:nvPr/>
        </p:nvSpPr>
        <p:spPr>
          <a:xfrm>
            <a:off x="7786710" y="2357430"/>
            <a:ext cx="214314" cy="11430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2" descr="II rozbiór Polski - Wikiwand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357290" y="3286124"/>
            <a:ext cx="3566528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7786742" cy="642942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/>
              <a:t>Zeszyt ćwiczeń         s. 85 - 87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pl-PL" sz="2000" dirty="0" smtClean="0"/>
              <a:t>wykonaj zad. 7  s.87  i dodatkowo                                             pokoloruj ziemie nam zabrane w 1793r. przez Rosję i Prusy  ( nie zapominaj o Gdańsku i Toruniu)</a:t>
            </a:r>
          </a:p>
          <a:p>
            <a:pPr marL="457200" indent="-457200">
              <a:buAutoNum type="arabicPeriod"/>
            </a:pPr>
            <a:r>
              <a:rPr lang="pl-PL" sz="2000" dirty="0" smtClean="0"/>
              <a:t>wykonaj zad. 2,3 s.85 oraz 6 s.86</a:t>
            </a:r>
          </a:p>
          <a:p>
            <a:pPr marL="457200" indent="-457200">
              <a:buAutoNum type="arabicPeriod"/>
            </a:pPr>
            <a:r>
              <a:rPr lang="pl-PL" sz="2000" dirty="0" smtClean="0"/>
              <a:t>dla chętnych zad. 8  s.87</a:t>
            </a:r>
          </a:p>
          <a:p>
            <a:pPr marL="457200" indent="-457200">
              <a:buAutoNum type="arabicPeriod"/>
            </a:pPr>
            <a:endParaRPr lang="pl-PL" sz="2000" dirty="0" smtClean="0"/>
          </a:p>
          <a:p>
            <a:pPr marL="457200" indent="-457200">
              <a:buAutoNum type="arabicPeriod"/>
            </a:pPr>
            <a:endParaRPr lang="pl-PL" sz="2000" dirty="0" smtClean="0"/>
          </a:p>
          <a:p>
            <a:pPr>
              <a:buNone/>
            </a:pPr>
            <a:endParaRPr lang="pl-PL" sz="2000" dirty="0" smtClean="0"/>
          </a:p>
          <a:p>
            <a:pPr>
              <a:buNone/>
            </a:pPr>
            <a:endParaRPr lang="pl-PL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nalezione obrazy dla zapytania ii rozbiór polski mapa"/>
          <p:cNvPicPr>
            <a:picLocks noChangeAspect="1" noChangeArrowheads="1"/>
          </p:cNvPicPr>
          <p:nvPr/>
        </p:nvPicPr>
        <p:blipFill>
          <a:blip r:embed="rId2" cstate="print"/>
          <a:srcRect b="9764"/>
          <a:stretch>
            <a:fillRect/>
          </a:stretch>
        </p:blipFill>
        <p:spPr bwMode="auto">
          <a:xfrm>
            <a:off x="500034" y="285728"/>
            <a:ext cx="7295548" cy="6165304"/>
          </a:xfrm>
          <a:prstGeom prst="rect">
            <a:avLst/>
          </a:prstGeom>
          <a:noFill/>
        </p:spPr>
      </p:pic>
      <p:sp>
        <p:nvSpPr>
          <p:cNvPr id="3" name="Strzałka w lewo 2"/>
          <p:cNvSpPr/>
          <p:nvPr/>
        </p:nvSpPr>
        <p:spPr>
          <a:xfrm>
            <a:off x="5286380" y="3786190"/>
            <a:ext cx="3643338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Rosja</a:t>
            </a:r>
            <a:endParaRPr lang="pl-PL" b="1" dirty="0"/>
          </a:p>
        </p:txBody>
      </p:sp>
      <p:sp>
        <p:nvSpPr>
          <p:cNvPr id="4" name="Strzałka w prawo 3"/>
          <p:cNvSpPr/>
          <p:nvPr/>
        </p:nvSpPr>
        <p:spPr>
          <a:xfrm>
            <a:off x="214282" y="3786190"/>
            <a:ext cx="2000264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Prusy</a:t>
            </a:r>
            <a:endParaRPr lang="pl-PL" b="1" dirty="0"/>
          </a:p>
        </p:txBody>
      </p:sp>
      <p:sp>
        <p:nvSpPr>
          <p:cNvPr id="6" name="Strzałka w dół 5"/>
          <p:cNvSpPr/>
          <p:nvPr/>
        </p:nvSpPr>
        <p:spPr>
          <a:xfrm>
            <a:off x="2071670" y="928670"/>
            <a:ext cx="285752" cy="15001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/>
              <a:t>Prusy</a:t>
            </a:r>
            <a:endParaRPr lang="pl-PL" sz="14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22878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Polska  po  II  rozbiorze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14876" y="1142984"/>
            <a:ext cx="3286148" cy="5312752"/>
          </a:xfrm>
        </p:spPr>
        <p:txBody>
          <a:bodyPr>
            <a:normAutofit/>
          </a:bodyPr>
          <a:lstStyle/>
          <a:p>
            <a:r>
              <a:rPr lang="pl-PL" dirty="0" smtClean="0"/>
              <a:t> </a:t>
            </a:r>
            <a:r>
              <a:rPr lang="pl-PL" sz="1800" dirty="0" smtClean="0">
                <a:latin typeface="+mj-lt"/>
              </a:rPr>
              <a:t>w 1793 r. zebrał się sejm w Grodnie, który zatwierdził II rozbiór Pols</a:t>
            </a:r>
            <a:r>
              <a:rPr lang="pl-PL" sz="1800" dirty="0" smtClean="0"/>
              <a:t>ki - był to ostatni sejm I Rzeczypospolitej</a:t>
            </a:r>
          </a:p>
          <a:p>
            <a:pPr>
              <a:buNone/>
            </a:pPr>
            <a:endParaRPr lang="pl-PL" sz="1800" dirty="0" smtClean="0"/>
          </a:p>
          <a:p>
            <a:r>
              <a:rPr lang="pl-PL" sz="1800" dirty="0" smtClean="0"/>
              <a:t>Konstytucja 3 maja została unieważniona, nigdy nie weszła w  życie</a:t>
            </a:r>
          </a:p>
          <a:p>
            <a:pPr>
              <a:buNone/>
            </a:pPr>
            <a:endParaRPr lang="pl-PL" sz="1800" dirty="0" smtClean="0"/>
          </a:p>
          <a:p>
            <a:r>
              <a:rPr lang="pl-PL" sz="1800" dirty="0" smtClean="0"/>
              <a:t>przywrócono wolną elekcję i liberum veto</a:t>
            </a:r>
          </a:p>
          <a:p>
            <a:pPr>
              <a:buNone/>
            </a:pPr>
            <a:endParaRPr lang="pl-PL" sz="1800" dirty="0" smtClean="0"/>
          </a:p>
          <a:p>
            <a:r>
              <a:rPr lang="pl-PL" sz="1800" dirty="0" smtClean="0"/>
              <a:t>wielu patriotów udało się na </a:t>
            </a:r>
            <a:r>
              <a:rPr lang="pl-PL" sz="1800" b="1" u="sng" dirty="0" smtClean="0">
                <a:solidFill>
                  <a:schemeClr val="accent1">
                    <a:lumMod val="50000"/>
                  </a:schemeClr>
                </a:solidFill>
              </a:rPr>
              <a:t>emigrację</a:t>
            </a:r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/>
          </a:p>
        </p:txBody>
      </p:sp>
      <p:pic>
        <p:nvPicPr>
          <p:cNvPr id="4" name="Picture 2" descr="http://wlaczpolske.pl/pliczki/2029"/>
          <p:cNvPicPr>
            <a:picLocks noChangeAspect="1" noChangeArrowheads="1"/>
          </p:cNvPicPr>
          <p:nvPr/>
        </p:nvPicPr>
        <p:blipFill>
          <a:blip r:embed="rId2" cstate="print"/>
          <a:srcRect b="13008"/>
          <a:stretch>
            <a:fillRect/>
          </a:stretch>
        </p:blipFill>
        <p:spPr bwMode="auto">
          <a:xfrm>
            <a:off x="142844" y="1357298"/>
            <a:ext cx="4454236" cy="40779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37192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Sprawdź się: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endParaRPr lang="pl-PL" sz="2800" dirty="0" smtClean="0"/>
          </a:p>
          <a:p>
            <a:pPr>
              <a:buNone/>
            </a:pPr>
            <a:endParaRPr lang="pl-PL" sz="2800" dirty="0" smtClean="0"/>
          </a:p>
          <a:p>
            <a:pPr>
              <a:buNone/>
            </a:pP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285720" y="1357298"/>
            <a:ext cx="764386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pl-PL" dirty="0" smtClean="0"/>
              <a:t>Znasz </a:t>
            </a:r>
            <a:r>
              <a:rPr lang="pl-PL" dirty="0"/>
              <a:t>daty:                                                                                                                                               1788-1792 </a:t>
            </a:r>
            <a:endParaRPr lang="pl-PL" dirty="0" smtClean="0"/>
          </a:p>
          <a:p>
            <a:pPr marL="342900" indent="-342900"/>
            <a:r>
              <a:rPr lang="pl-PL" dirty="0"/>
              <a:t> </a:t>
            </a:r>
            <a:r>
              <a:rPr lang="pl-PL" dirty="0" smtClean="0"/>
              <a:t>    </a:t>
            </a:r>
            <a:r>
              <a:rPr lang="pl-PL" dirty="0"/>
              <a:t>1791 r. </a:t>
            </a:r>
          </a:p>
          <a:p>
            <a:pPr marL="342900" indent="-342900"/>
            <a:r>
              <a:rPr lang="pl-PL" dirty="0" smtClean="0"/>
              <a:t>     1793 </a:t>
            </a:r>
            <a:r>
              <a:rPr lang="pl-PL" dirty="0"/>
              <a:t>r. </a:t>
            </a:r>
          </a:p>
          <a:p>
            <a:pPr marL="342900" indent="-342900">
              <a:buNone/>
            </a:pPr>
            <a:endParaRPr lang="pl-PL" dirty="0"/>
          </a:p>
          <a:p>
            <a:pPr>
              <a:buNone/>
            </a:pPr>
            <a:r>
              <a:rPr lang="pl-PL" dirty="0"/>
              <a:t>2. Znasz najważniejsze postanowienia Konstytucji 3 maja</a:t>
            </a:r>
          </a:p>
          <a:p>
            <a:pPr>
              <a:buNone/>
            </a:pPr>
            <a:endParaRPr lang="pl-PL" dirty="0"/>
          </a:p>
          <a:p>
            <a:pPr>
              <a:buNone/>
            </a:pPr>
            <a:r>
              <a:rPr lang="pl-PL" dirty="0"/>
              <a:t>3. Przedstawiasz przyczyny i skutki konfederacji targowickiej</a:t>
            </a:r>
          </a:p>
          <a:p>
            <a:pPr>
              <a:buNone/>
            </a:pPr>
            <a:endParaRPr lang="pl-PL" dirty="0"/>
          </a:p>
          <a:p>
            <a:pPr>
              <a:buNone/>
            </a:pPr>
            <a:r>
              <a:rPr lang="pl-PL" dirty="0"/>
              <a:t>4. Wymieniasz państwa, które dokonały II rozbioru i wskazujesz na mapie utracone przez Polskę ziemie</a:t>
            </a:r>
          </a:p>
          <a:p>
            <a:pPr>
              <a:buNone/>
            </a:pPr>
            <a:endParaRPr lang="pl-PL" dirty="0"/>
          </a:p>
          <a:p>
            <a:pPr>
              <a:buNone/>
            </a:pPr>
            <a:r>
              <a:rPr lang="pl-PL" dirty="0"/>
              <a:t>5. Wymieniasz 3 zwolenników reform </a:t>
            </a:r>
            <a:r>
              <a:rPr lang="pl-PL" dirty="0" smtClean="0"/>
              <a:t> </a:t>
            </a:r>
            <a:r>
              <a:rPr lang="pl-PL" dirty="0"/>
              <a:t>i 3 przeciwników </a:t>
            </a:r>
          </a:p>
          <a:p>
            <a:pPr>
              <a:buNone/>
            </a:pPr>
            <a:endParaRPr lang="pl-PL" dirty="0"/>
          </a:p>
          <a:p>
            <a:pPr>
              <a:buNone/>
            </a:pPr>
            <a:r>
              <a:rPr lang="pl-PL" dirty="0"/>
              <a:t>6. Poprawnie posługujesz się pojęciami: konstytucja, </a:t>
            </a:r>
            <a:r>
              <a:rPr lang="pl-PL" dirty="0" smtClean="0"/>
              <a:t>emigracja</a:t>
            </a:r>
            <a:endParaRPr lang="pl-PL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37192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/>
              <a:t>Sprawdź poprawność zadań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928670"/>
            <a:ext cx="7643866" cy="5527066"/>
          </a:xfrm>
        </p:spPr>
        <p:txBody>
          <a:bodyPr>
            <a:normAutofit/>
          </a:bodyPr>
          <a:lstStyle/>
          <a:p>
            <a:pPr marL="342900" indent="-342900">
              <a:buNone/>
            </a:pPr>
            <a:r>
              <a:rPr lang="pl-PL" sz="1400" dirty="0" smtClean="0"/>
              <a:t>1. Wielkim</a:t>
            </a:r>
          </a:p>
          <a:p>
            <a:pPr>
              <a:buNone/>
            </a:pPr>
            <a:r>
              <a:rPr lang="pl-PL" sz="1400" dirty="0" smtClean="0"/>
              <a:t>2. P, </a:t>
            </a:r>
            <a:r>
              <a:rPr lang="pl-PL" sz="1400" dirty="0" err="1" smtClean="0"/>
              <a:t>P</a:t>
            </a:r>
            <a:r>
              <a:rPr lang="pl-PL" sz="1400" dirty="0" smtClean="0"/>
              <a:t>, F, P, F</a:t>
            </a:r>
          </a:p>
          <a:p>
            <a:pPr>
              <a:buNone/>
            </a:pPr>
            <a:r>
              <a:rPr lang="pl-PL" sz="1400" dirty="0" smtClean="0"/>
              <a:t>3.  1 – początek obrad Sejmu Wielkiego. </a:t>
            </a:r>
          </a:p>
          <a:p>
            <a:pPr>
              <a:buNone/>
            </a:pPr>
            <a:r>
              <a:rPr lang="pl-PL" sz="1400" dirty="0" smtClean="0"/>
              <a:t>     2 – uchwalenie Konstytucji 3 Maja.</a:t>
            </a:r>
          </a:p>
          <a:p>
            <a:pPr>
              <a:buNone/>
            </a:pPr>
            <a:r>
              <a:rPr lang="pl-PL" sz="1400" dirty="0" smtClean="0"/>
              <a:t>     3 – zawiązanie konfederacji targowickiej.</a:t>
            </a:r>
          </a:p>
          <a:p>
            <a:pPr>
              <a:buNone/>
            </a:pPr>
            <a:r>
              <a:rPr lang="pl-PL" sz="1400" dirty="0" smtClean="0"/>
              <a:t>     4 – bitwa pod Zieleńcami. </a:t>
            </a:r>
          </a:p>
          <a:p>
            <a:pPr>
              <a:buNone/>
            </a:pPr>
            <a:r>
              <a:rPr lang="pl-PL" sz="1400" dirty="0" smtClean="0"/>
              <a:t>     5 – drugi rozbiór Polski. </a:t>
            </a:r>
          </a:p>
          <a:p>
            <a:pPr>
              <a:buNone/>
            </a:pPr>
            <a:r>
              <a:rPr lang="pl-PL" sz="1400" dirty="0" smtClean="0"/>
              <a:t>4.  A 2</a:t>
            </a:r>
          </a:p>
          <a:p>
            <a:pPr>
              <a:buNone/>
            </a:pPr>
            <a:r>
              <a:rPr lang="pl-PL" sz="1400" dirty="0" smtClean="0"/>
              <a:t>5.  X – Obradom sejmu przewodniczył marszałek Stanisław Małachowski.</a:t>
            </a:r>
          </a:p>
          <a:p>
            <a:pPr>
              <a:buNone/>
            </a:pPr>
            <a:r>
              <a:rPr lang="pl-PL" sz="1400" dirty="0" smtClean="0"/>
              <a:t>     X – Stałymi podatkami obciążono szlachtę i duchowieństwo. </a:t>
            </a:r>
          </a:p>
          <a:p>
            <a:pPr>
              <a:buNone/>
            </a:pPr>
            <a:r>
              <a:rPr lang="pl-PL" sz="1400" dirty="0" smtClean="0"/>
              <a:t>     X – Część posłów dążyła do przebudowy ustroju Rzeczypospolitej.</a:t>
            </a:r>
          </a:p>
          <a:p>
            <a:pPr>
              <a:buNone/>
            </a:pPr>
            <a:r>
              <a:rPr lang="pl-PL" sz="1400" dirty="0" smtClean="0"/>
              <a:t>     X – Uchwalono „prawo o miastach”. </a:t>
            </a:r>
          </a:p>
          <a:p>
            <a:pPr>
              <a:buNone/>
            </a:pPr>
            <a:r>
              <a:rPr lang="pl-PL" sz="1400" dirty="0" smtClean="0"/>
              <a:t>6.  1. Kołłątaj, 2. Targowica, 3. Branicki, 4. Warszawa, 5. Potocki, 6. Caryca, 7. Detronizacja, 8. Petersburg, 9. Małachowski, 10. Jan, 11. Dubienka</a:t>
            </a:r>
          </a:p>
          <a:p>
            <a:pPr>
              <a:buNone/>
            </a:pPr>
            <a:r>
              <a:rPr lang="pl-PL" sz="1400" dirty="0" smtClean="0"/>
              <a:t>HASŁO: Konstytucja –najważniejszy akt prawny w państwie, ustawa regulująca ustrój prawny państwa. </a:t>
            </a:r>
          </a:p>
          <a:p>
            <a:pPr>
              <a:buNone/>
            </a:pPr>
            <a:r>
              <a:rPr lang="pl-PL" sz="1400" dirty="0" smtClean="0"/>
              <a:t>7.  a) 1 – zabór pruski, 3 – Rzeczpospolita, 2 – zabór rosyjski (kolejność od lewej do prawej strony mapy)</a:t>
            </a:r>
          </a:p>
          <a:p>
            <a:pPr>
              <a:buNone/>
            </a:pPr>
            <a:r>
              <a:rPr lang="pl-PL" sz="1400" dirty="0" smtClean="0"/>
              <a:t>    b) Gdańsk, rosyjskim</a:t>
            </a:r>
          </a:p>
          <a:p>
            <a:endParaRPr lang="pl-PL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Zadania dla chętnych: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pl-PL" sz="2000" dirty="0" smtClean="0"/>
              <a:t>zad. 1  s. 87  w zeszycie ćwiczeń</a:t>
            </a:r>
          </a:p>
          <a:p>
            <a:pPr marL="514350" indent="-514350">
              <a:buNone/>
            </a:pPr>
            <a:endParaRPr lang="pl-PL" sz="2000" dirty="0" smtClean="0"/>
          </a:p>
          <a:p>
            <a:pPr marL="514350" indent="-514350">
              <a:buAutoNum type="arabicPeriod"/>
            </a:pPr>
            <a:r>
              <a:rPr lang="pl-PL" sz="2000" dirty="0" smtClean="0"/>
              <a:t>„Konstytucja 3 maja”   </a:t>
            </a:r>
            <a:r>
              <a:rPr lang="pl-PL" sz="2000" dirty="0" smtClean="0">
                <a:hlinkClick r:id="rId2"/>
              </a:rPr>
              <a:t>https://gwo.pl/konstytucja-3-maja-p4611</a:t>
            </a:r>
            <a:r>
              <a:rPr lang="pl-PL" sz="2000" dirty="0" smtClean="0"/>
              <a:t>           tyko </a:t>
            </a:r>
            <a:r>
              <a:rPr lang="pl-PL" sz="2000" u="sng" dirty="0" smtClean="0"/>
              <a:t>5 minut</a:t>
            </a:r>
          </a:p>
          <a:p>
            <a:pPr marL="514350" indent="-514350">
              <a:buNone/>
            </a:pPr>
            <a:r>
              <a:rPr lang="pl-PL" sz="2000" dirty="0" smtClean="0"/>
              <a:t>  </a:t>
            </a:r>
            <a:endParaRPr lang="pl-PL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143372" y="5715016"/>
            <a:ext cx="3555876" cy="92869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Tak.  Koniec  </a:t>
            </a:r>
            <a:r>
              <a:rPr lang="pl-PL" dirty="0" smtClean="0">
                <a:sym typeface="Wingdings" pitchFamily="2" charset="2"/>
              </a:rPr>
              <a:t></a:t>
            </a:r>
            <a:endParaRPr lang="pl-PL" dirty="0"/>
          </a:p>
        </p:txBody>
      </p:sp>
      <p:pic>
        <p:nvPicPr>
          <p:cNvPr id="3" name="Picture 2" descr="Znalezione obrazy dla zapytania: koniec lekcj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85728"/>
            <a:ext cx="6835596" cy="52292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Nacobezu</a:t>
            </a:r>
            <a:r>
              <a:rPr lang="pl-PL" dirty="0" smtClean="0"/>
              <a:t>: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071546"/>
            <a:ext cx="7239000" cy="5384190"/>
          </a:xfrm>
        </p:spPr>
        <p:txBody>
          <a:bodyPr>
            <a:normAutofit lnSpcReduction="10000"/>
          </a:bodyPr>
          <a:lstStyle/>
          <a:p>
            <a:pPr marL="342900" indent="-342900">
              <a:buNone/>
            </a:pPr>
            <a:r>
              <a:rPr lang="pl-PL" sz="1800" dirty="0" smtClean="0"/>
              <a:t>1. Znasz daty:                                                                                                                                               1788-1792 - obrady Sejmu Wielkiego (Czteroletniego)                                                1791 r. – uchwalenie Konstytucji 3 maja                                                                          1793 r. - II rozbiór Polski</a:t>
            </a:r>
          </a:p>
          <a:p>
            <a:pPr marL="342900" indent="-342900">
              <a:buNone/>
            </a:pPr>
            <a:endParaRPr lang="pl-PL" sz="1800" dirty="0" smtClean="0"/>
          </a:p>
          <a:p>
            <a:pPr>
              <a:buNone/>
            </a:pPr>
            <a:r>
              <a:rPr lang="pl-PL" sz="1800" dirty="0" smtClean="0"/>
              <a:t>2. Znasz najważniejsze postanowienia Konstytucji 3 maja</a:t>
            </a:r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r>
              <a:rPr lang="pl-PL" sz="1800" dirty="0" smtClean="0"/>
              <a:t>3. Przedstawiasz przyczyny i skutki konfederacji targowickiej</a:t>
            </a:r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r>
              <a:rPr lang="pl-PL" sz="1800" dirty="0" smtClean="0"/>
              <a:t>4. Wymieniasz państwa, które dokonały II rozbioru i wskazujesz na mapie utracone przez Polskę ziemie</a:t>
            </a:r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r>
              <a:rPr lang="pl-PL" sz="1800" dirty="0" smtClean="0"/>
              <a:t>5. Wymieniasz 3 zwolenników reform (H. Kołłątaj, S. Staszic, St. Małachowski, król S.A. Poniatowski) i 3 przeciwników ( S. Rzewuski, F.K. Branicki, Stanisław Szczęsny Potocki) </a:t>
            </a:r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r>
              <a:rPr lang="pl-PL" sz="1800" dirty="0" smtClean="0"/>
              <a:t>6. Poprawnie posługujesz się pojęciami: konstytucja, emigracja</a:t>
            </a:r>
          </a:p>
          <a:p>
            <a:pPr>
              <a:buNone/>
            </a:pPr>
            <a:endParaRPr lang="pl-PL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/>
          <a:lstStyle/>
          <a:p>
            <a:pPr algn="ctr"/>
            <a:r>
              <a:rPr lang="pl-PL" dirty="0" smtClean="0"/>
              <a:t>Podręcznik,  s. 169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9416"/>
            <a:ext cx="7543824" cy="4846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800" dirty="0" smtClean="0"/>
              <a:t>Przeczytaj tekst: „Reformy Sejmu Wielkiego” i odpowiedz na pytania:</a:t>
            </a:r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 marL="342900" indent="-342900">
              <a:buNone/>
            </a:pPr>
            <a:r>
              <a:rPr lang="pl-PL" sz="1800" dirty="0" smtClean="0"/>
              <a:t>1. W jakich latach obradował Sejm Wielki zwany także Czteroletnim?</a:t>
            </a:r>
          </a:p>
          <a:p>
            <a:pPr marL="342900" indent="-342900">
              <a:buNone/>
            </a:pPr>
            <a:r>
              <a:rPr lang="pl-PL" sz="1800" dirty="0" smtClean="0"/>
              <a:t>2. Dlaczego został tak nazwany?</a:t>
            </a:r>
          </a:p>
          <a:p>
            <a:pPr marL="342900" indent="-342900">
              <a:buNone/>
            </a:pPr>
            <a:r>
              <a:rPr lang="pl-PL" sz="1800" dirty="0" smtClean="0"/>
              <a:t>3. Kto został marszałkiem sejmu?                                                                </a:t>
            </a:r>
            <a:r>
              <a:rPr lang="pl-PL" sz="1800" b="1" u="sng" dirty="0" smtClean="0">
                <a:solidFill>
                  <a:schemeClr val="accent2">
                    <a:lumMod val="50000"/>
                  </a:schemeClr>
                </a:solidFill>
              </a:rPr>
              <a:t>marszałek sejmu</a:t>
            </a:r>
            <a:r>
              <a:rPr lang="pl-PL" sz="1800" dirty="0" smtClean="0"/>
              <a:t> -  kieruje jego pracami </a:t>
            </a:r>
          </a:p>
          <a:p>
            <a:pPr marL="342900" indent="-342900">
              <a:buNone/>
            </a:pPr>
            <a:r>
              <a:rPr lang="pl-PL" sz="1800" dirty="0" smtClean="0"/>
              <a:t>4. Wymień reformy uchwalone przez Sejm Wielki                                        (zadanie 1 s. 85 i 5 s.86 zeszyt ćw.)</a:t>
            </a:r>
          </a:p>
          <a:p>
            <a:pPr marL="342900" indent="-342900">
              <a:buNone/>
            </a:pPr>
            <a:r>
              <a:rPr lang="pl-PL" sz="1800" dirty="0" smtClean="0"/>
              <a:t>5. Gdzie odbywały się posiedzenia sejmu?</a:t>
            </a:r>
            <a:endParaRPr lang="pl-PL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/>
          <a:lstStyle/>
          <a:p>
            <a:pPr algn="ctr"/>
            <a:r>
              <a:rPr lang="pl-PL" dirty="0" smtClean="0"/>
              <a:t>Podręcznik  s. 170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643050"/>
            <a:ext cx="7786742" cy="4812686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 </a:t>
            </a:r>
            <a:r>
              <a:rPr lang="pl-PL" sz="1800" dirty="0" smtClean="0">
                <a:latin typeface="+mj-lt"/>
              </a:rPr>
              <a:t>Przeczytaj tekst: „Uchwalenie konstytucji 3 maja” i odpowiedz na pytania:</a:t>
            </a:r>
          </a:p>
          <a:p>
            <a:pPr marL="342900" indent="-342900">
              <a:buNone/>
            </a:pPr>
            <a:endParaRPr lang="pl-PL" sz="1800" dirty="0" smtClean="0">
              <a:latin typeface="+mj-lt"/>
            </a:endParaRPr>
          </a:p>
          <a:p>
            <a:pPr marL="342900" indent="-342900">
              <a:buNone/>
            </a:pPr>
            <a:r>
              <a:rPr lang="pl-PL" sz="1800" dirty="0" smtClean="0">
                <a:latin typeface="+mj-lt"/>
              </a:rPr>
              <a:t>1. Wymień zwolenników reform</a:t>
            </a:r>
          </a:p>
          <a:p>
            <a:pPr marL="342900" indent="-342900">
              <a:buNone/>
            </a:pPr>
            <a:r>
              <a:rPr lang="pl-PL" sz="1800" dirty="0" smtClean="0">
                <a:latin typeface="+mj-lt"/>
              </a:rPr>
              <a:t>2. </a:t>
            </a:r>
            <a:r>
              <a:rPr lang="pl-PL" sz="1800" dirty="0" smtClean="0">
                <a:latin typeface="+mj-lt"/>
              </a:rPr>
              <a:t>Przypomnienie pojęcia  </a:t>
            </a:r>
            <a:r>
              <a:rPr lang="pl-PL" sz="1800" dirty="0" smtClean="0">
                <a:solidFill>
                  <a:srgbClr val="FF0000"/>
                </a:solidFill>
                <a:latin typeface="+mj-lt"/>
              </a:rPr>
              <a:t>konstytucja </a:t>
            </a:r>
            <a:r>
              <a:rPr lang="pl-PL" sz="1800" dirty="0" smtClean="0">
                <a:solidFill>
                  <a:srgbClr val="FF0000"/>
                </a:solidFill>
                <a:latin typeface="+mj-lt"/>
              </a:rPr>
              <a:t>– najważniejszy akt prawny w państwie, który określa jego ustrój (sposób zorganizowania władz) oraz prawa i obowiązki obywateli</a:t>
            </a:r>
            <a:endParaRPr lang="pl-PL" sz="1800" dirty="0" smtClean="0">
              <a:solidFill>
                <a:srgbClr val="FF0000"/>
              </a:solidFill>
              <a:latin typeface="+mj-lt"/>
            </a:endParaRPr>
          </a:p>
          <a:p>
            <a:pPr marL="342900" indent="-342900">
              <a:buNone/>
            </a:pPr>
            <a:r>
              <a:rPr lang="pl-PL" sz="1800" dirty="0" smtClean="0">
                <a:latin typeface="+mj-lt"/>
              </a:rPr>
              <a:t>2. Kiedy została uchwalona Konstytucja 3 maja? </a:t>
            </a:r>
          </a:p>
          <a:p>
            <a:pPr marL="342900" indent="-342900" algn="ctr">
              <a:buNone/>
            </a:pPr>
            <a:r>
              <a:rPr lang="pl-PL" sz="1800" b="1" dirty="0" smtClean="0">
                <a:solidFill>
                  <a:srgbClr val="C00000"/>
                </a:solidFill>
                <a:latin typeface="+mj-lt"/>
              </a:rPr>
              <a:t>PAMIĘTAJ: </a:t>
            </a:r>
            <a:r>
              <a:rPr lang="pl-PL" sz="1800" dirty="0" smtClean="0">
                <a:solidFill>
                  <a:srgbClr val="C00000"/>
                </a:solidFill>
                <a:latin typeface="+mj-lt"/>
              </a:rPr>
              <a:t>                                                                                                             Konstytucja 3 maja to pierwsza konstytucja w Europie,                                  a druga na świecie - po USA</a:t>
            </a:r>
          </a:p>
          <a:p>
            <a:pPr marL="342900" indent="-342900">
              <a:buNone/>
            </a:pPr>
            <a:r>
              <a:rPr lang="pl-PL" sz="1800" dirty="0" smtClean="0">
                <a:latin typeface="+mj-lt"/>
              </a:rPr>
              <a:t> 3. Jakie zmiany wprowadzała ta konstytucja?</a:t>
            </a:r>
          </a:p>
          <a:p>
            <a:pPr marL="342900" indent="-342900">
              <a:buNone/>
            </a:pPr>
            <a:r>
              <a:rPr lang="pl-PL" sz="1800" dirty="0" smtClean="0">
                <a:latin typeface="+mj-lt"/>
              </a:rPr>
              <a:t>    ( zadanie 4 s. 85 w zeszycie ćwiczeń)</a:t>
            </a:r>
          </a:p>
          <a:p>
            <a:pPr marL="514350" indent="-514350">
              <a:buAutoNum type="arabicPeriod"/>
            </a:pPr>
            <a:endParaRPr lang="pl-PL" sz="1800" dirty="0"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7715304" cy="571504"/>
          </a:xfrm>
        </p:spPr>
        <p:txBody>
          <a:bodyPr>
            <a:normAutofit/>
          </a:bodyPr>
          <a:lstStyle/>
          <a:p>
            <a:pPr algn="ctr"/>
            <a:r>
              <a:rPr lang="pl-PL" sz="3200" dirty="0" smtClean="0"/>
              <a:t>Zwolennicy  reform  i  konstytucji</a:t>
            </a:r>
            <a:endParaRPr lang="pl-PL" sz="3200" dirty="0"/>
          </a:p>
        </p:txBody>
      </p:sp>
      <p:pic>
        <p:nvPicPr>
          <p:cNvPr id="31746" name="Picture 2" descr="Ilustrac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714488"/>
            <a:ext cx="1838291" cy="2519323"/>
          </a:xfrm>
          <a:prstGeom prst="rect">
            <a:avLst/>
          </a:prstGeom>
          <a:noFill/>
        </p:spPr>
      </p:pic>
      <p:pic>
        <p:nvPicPr>
          <p:cNvPr id="31748" name="Picture 4" descr="Ilustracj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643050"/>
            <a:ext cx="2098776" cy="2571740"/>
          </a:xfrm>
          <a:prstGeom prst="rect">
            <a:avLst/>
          </a:prstGeom>
          <a:noFill/>
        </p:spPr>
      </p:pic>
      <p:pic>
        <p:nvPicPr>
          <p:cNvPr id="31752" name="Picture 8" descr="Plik:Stanisław Małachowski by Peszka.PNG – Wikipedia, wolna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1714488"/>
            <a:ext cx="2184036" cy="2490312"/>
          </a:xfrm>
          <a:prstGeom prst="rect">
            <a:avLst/>
          </a:prstGeom>
          <a:noFill/>
        </p:spPr>
      </p:pic>
      <p:pic>
        <p:nvPicPr>
          <p:cNvPr id="31754" name="Picture 10" descr="https://upload.wikimedia.org/wikipedia/commons/thumb/6/6b/Stanis%C5%82aw_II_August_Poniatowski_in_coronation_clothes.PNG/800px-Stanis%C5%82aw_II_August_Poniatowski_in_coronation_clothe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714488"/>
            <a:ext cx="1798439" cy="2571768"/>
          </a:xfrm>
          <a:prstGeom prst="rect">
            <a:avLst/>
          </a:prstGeom>
          <a:noFill/>
        </p:spPr>
      </p:pic>
      <p:sp>
        <p:nvSpPr>
          <p:cNvPr id="8" name="Prostokąt zaokrąglony 7"/>
          <p:cNvSpPr/>
          <p:nvPr/>
        </p:nvSpPr>
        <p:spPr>
          <a:xfrm>
            <a:off x="142844" y="4572008"/>
            <a:ext cx="1785950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król</a:t>
            </a:r>
            <a:endParaRPr lang="pl-PL" dirty="0"/>
          </a:p>
        </p:txBody>
      </p:sp>
      <p:sp>
        <p:nvSpPr>
          <p:cNvPr id="9" name="Prostokąt zaokrąglony 8"/>
          <p:cNvSpPr/>
          <p:nvPr/>
        </p:nvSpPr>
        <p:spPr>
          <a:xfrm>
            <a:off x="2285984" y="4572008"/>
            <a:ext cx="1714512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H. Kołłątaj</a:t>
            </a:r>
            <a:endParaRPr lang="pl-PL" dirty="0"/>
          </a:p>
        </p:txBody>
      </p:sp>
      <p:sp>
        <p:nvSpPr>
          <p:cNvPr id="10" name="Prostokąt zaokrąglony 9"/>
          <p:cNvSpPr/>
          <p:nvPr/>
        </p:nvSpPr>
        <p:spPr>
          <a:xfrm>
            <a:off x="4429124" y="4572008"/>
            <a:ext cx="1714512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St. Staszic</a:t>
            </a:r>
            <a:endParaRPr lang="pl-PL" dirty="0"/>
          </a:p>
        </p:txBody>
      </p:sp>
      <p:sp>
        <p:nvSpPr>
          <p:cNvPr id="11" name="Prostokąt zaokrąglony 10"/>
          <p:cNvSpPr/>
          <p:nvPr/>
        </p:nvSpPr>
        <p:spPr>
          <a:xfrm>
            <a:off x="6715140" y="4572008"/>
            <a:ext cx="1928826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St. Małachowski</a:t>
            </a:r>
            <a:endParaRPr lang="pl-P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7553356" cy="42862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dirty="0" smtClean="0"/>
              <a:t>Konstytucja 3 maja</a:t>
            </a:r>
            <a:r>
              <a:rPr lang="pl-PL" sz="4000" dirty="0" smtClean="0"/>
              <a:t>   </a:t>
            </a:r>
            <a:r>
              <a:rPr lang="pl-PL" sz="2200" dirty="0" err="1" smtClean="0"/>
              <a:t>jan</a:t>
            </a:r>
            <a:r>
              <a:rPr lang="pl-PL" sz="2200" dirty="0" smtClean="0"/>
              <a:t>  </a:t>
            </a:r>
            <a:r>
              <a:rPr lang="pl-PL" sz="2200" dirty="0" err="1" smtClean="0"/>
              <a:t>matejko</a:t>
            </a:r>
            <a:r>
              <a:rPr lang="pl-PL" sz="2200" dirty="0" smtClean="0"/>
              <a:t> </a:t>
            </a:r>
            <a:endParaRPr lang="pl-PL" sz="2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4572008"/>
            <a:ext cx="8072462" cy="2071702"/>
          </a:xfrm>
        </p:spPr>
        <p:txBody>
          <a:bodyPr>
            <a:normAutofit/>
          </a:bodyPr>
          <a:lstStyle/>
          <a:p>
            <a:r>
              <a:rPr lang="pl-PL" sz="1800" dirty="0" smtClean="0"/>
              <a:t>kim są wskazane osoby?</a:t>
            </a:r>
          </a:p>
          <a:p>
            <a:r>
              <a:rPr lang="pl-PL" sz="1800" dirty="0" smtClean="0"/>
              <a:t>postacie w kręgu to poseł Jan </a:t>
            </a:r>
            <a:r>
              <a:rPr lang="pl-PL" sz="1800" dirty="0" err="1" smtClean="0"/>
              <a:t>Suchorzewski</a:t>
            </a:r>
            <a:r>
              <a:rPr lang="pl-PL" sz="1800" dirty="0" smtClean="0"/>
              <a:t>, próbował nie dopuścić do uchwalenia Konstytucji 3 maja, rzucając się pod nogi króla i grożąc, że zabije swojego 6-leniego syna nie chcąc, </a:t>
            </a:r>
            <a:r>
              <a:rPr lang="pl-PL" sz="1800" i="1" dirty="0" smtClean="0"/>
              <a:t>„aby żył w niewoli, jaką daje konstytucja</a:t>
            </a:r>
            <a:r>
              <a:rPr lang="pl-PL" sz="1800" dirty="0" smtClean="0"/>
              <a:t>”. Ponadto naśladując gest </a:t>
            </a:r>
            <a:r>
              <a:rPr lang="pl-PL" sz="1800" b="1" dirty="0" smtClean="0">
                <a:solidFill>
                  <a:schemeClr val="accent2">
                    <a:lumMod val="50000"/>
                  </a:schemeClr>
                </a:solidFill>
              </a:rPr>
              <a:t>Rejtana (przypomnij kim on był)</a:t>
            </a:r>
            <a:r>
              <a:rPr lang="pl-PL" sz="1800" dirty="0" smtClean="0"/>
              <a:t>, próbował ograniczyć dostęp posłom do króla</a:t>
            </a:r>
            <a:endParaRPr lang="pl-PL" sz="1800" dirty="0"/>
          </a:p>
        </p:txBody>
      </p:sp>
      <p:pic>
        <p:nvPicPr>
          <p:cNvPr id="4" name="Picture 2" descr="Konstytucja 3 Maja 1791 roku – Wikipedia, wolna encyklopedia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000100" y="857232"/>
            <a:ext cx="6189323" cy="3429917"/>
          </a:xfrm>
          <a:prstGeom prst="rect">
            <a:avLst/>
          </a:prstGeom>
          <a:noFill/>
        </p:spPr>
      </p:pic>
      <p:sp>
        <p:nvSpPr>
          <p:cNvPr id="5" name="Dowolny kształt 4"/>
          <p:cNvSpPr/>
          <p:nvPr/>
        </p:nvSpPr>
        <p:spPr>
          <a:xfrm>
            <a:off x="3880104" y="4066032"/>
            <a:ext cx="371856" cy="176784"/>
          </a:xfrm>
          <a:custGeom>
            <a:avLst/>
            <a:gdLst>
              <a:gd name="connsiteX0" fmla="*/ 371856 w 371856"/>
              <a:gd name="connsiteY0" fmla="*/ 176784 h 176784"/>
              <a:gd name="connsiteX1" fmla="*/ 6096 w 371856"/>
              <a:gd name="connsiteY1" fmla="*/ 3048 h 176784"/>
              <a:gd name="connsiteX2" fmla="*/ 371856 w 371856"/>
              <a:gd name="connsiteY2" fmla="*/ 176784 h 176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1856" h="176784">
                <a:moveTo>
                  <a:pt x="371856" y="176784"/>
                </a:moveTo>
                <a:lnTo>
                  <a:pt x="6096" y="3048"/>
                </a:lnTo>
                <a:cubicBezTo>
                  <a:pt x="0" y="0"/>
                  <a:pt x="371856" y="176784"/>
                  <a:pt x="371856" y="17678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ierścień 5"/>
          <p:cNvSpPr/>
          <p:nvPr/>
        </p:nvSpPr>
        <p:spPr>
          <a:xfrm>
            <a:off x="3786182" y="2643182"/>
            <a:ext cx="1643074" cy="1643074"/>
          </a:xfrm>
          <a:prstGeom prst="donut">
            <a:avLst>
              <a:gd name="adj" fmla="val 42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7" name="Strzałka w prawo 6"/>
          <p:cNvSpPr/>
          <p:nvPr/>
        </p:nvSpPr>
        <p:spPr>
          <a:xfrm>
            <a:off x="428596" y="2428868"/>
            <a:ext cx="207170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 w prawo 7"/>
          <p:cNvSpPr/>
          <p:nvPr/>
        </p:nvSpPr>
        <p:spPr>
          <a:xfrm>
            <a:off x="642910" y="3000372"/>
            <a:ext cx="2857520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trzałka w lewo 9"/>
          <p:cNvSpPr/>
          <p:nvPr/>
        </p:nvSpPr>
        <p:spPr>
          <a:xfrm>
            <a:off x="4786314" y="2214554"/>
            <a:ext cx="2786082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/>
          <a:lstStyle/>
          <a:p>
            <a:pPr algn="ctr"/>
            <a:r>
              <a:rPr lang="pl-PL" dirty="0" smtClean="0"/>
              <a:t>Zeszyt przedmiotowy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sz="1800" dirty="0" smtClean="0"/>
              <a:t>Proszę zapisz dzisiejszy temat i notatkę: </a:t>
            </a:r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r>
              <a:rPr lang="pl-PL" sz="1800" dirty="0" smtClean="0"/>
              <a:t>T:  </a:t>
            </a:r>
            <a:r>
              <a:rPr lang="pl-PL" sz="1800" u="sng" dirty="0" smtClean="0"/>
              <a:t>Sejm Wieki i Konstytucja 3 maja.</a:t>
            </a:r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r>
              <a:rPr lang="pl-PL" sz="1800" dirty="0" smtClean="0"/>
              <a:t>1. W latach</a:t>
            </a:r>
            <a:r>
              <a:rPr lang="pl-PL" sz="1800" dirty="0" smtClean="0">
                <a:solidFill>
                  <a:srgbClr val="FF0000"/>
                </a:solidFill>
              </a:rPr>
              <a:t> 1788-1792 </a:t>
            </a:r>
            <a:r>
              <a:rPr lang="pl-PL" sz="1800" dirty="0" smtClean="0"/>
              <a:t>obradował Sejm Wielki.</a:t>
            </a:r>
          </a:p>
          <a:p>
            <a:pPr>
              <a:buNone/>
            </a:pPr>
            <a:r>
              <a:rPr lang="pl-PL" sz="1800" dirty="0" smtClean="0"/>
              <a:t>2.  W </a:t>
            </a:r>
            <a:r>
              <a:rPr lang="pl-PL" sz="1800" dirty="0" smtClean="0">
                <a:solidFill>
                  <a:srgbClr val="FF0000"/>
                </a:solidFill>
              </a:rPr>
              <a:t>1791 r. </a:t>
            </a:r>
            <a:r>
              <a:rPr lang="pl-PL" sz="1800" dirty="0" smtClean="0"/>
              <a:t>sejm uchwalił Konstytucję 3 maja, pierwszą w Europie, drugą na świecie po USA.</a:t>
            </a:r>
          </a:p>
          <a:p>
            <a:pPr>
              <a:buNone/>
            </a:pPr>
            <a:r>
              <a:rPr lang="pl-PL" sz="1800" dirty="0" smtClean="0"/>
              <a:t>    Konstytucja 3 maja zmieniała ustrój RP: znosiła wolną elekcję i liberum veto, wprowadzała dziedziczność tronu i trójpodział władzy</a:t>
            </a:r>
            <a:r>
              <a:rPr lang="pl-PL" sz="1800" dirty="0" smtClean="0"/>
              <a:t>.</a:t>
            </a:r>
          </a:p>
          <a:p>
            <a:pPr>
              <a:buNone/>
            </a:pPr>
            <a:r>
              <a:rPr lang="pl-PL" sz="1800" dirty="0" smtClean="0"/>
              <a:t>3. W </a:t>
            </a:r>
            <a:r>
              <a:rPr lang="pl-PL" sz="1800" dirty="0" smtClean="0">
                <a:solidFill>
                  <a:srgbClr val="FF0000"/>
                </a:solidFill>
              </a:rPr>
              <a:t>1793r</a:t>
            </a:r>
            <a:r>
              <a:rPr lang="pl-PL" sz="1800" dirty="0" smtClean="0"/>
              <a:t>.  był II rozbiór Polski, uczestniczyły w nim Rosja i Prusy.</a:t>
            </a:r>
            <a:endParaRPr lang="pl-PL" sz="1800" dirty="0" smtClean="0"/>
          </a:p>
          <a:p>
            <a:pPr>
              <a:buNone/>
            </a:pPr>
            <a:endParaRPr lang="pl-PL" sz="18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/>
          <a:lstStyle/>
          <a:p>
            <a:pPr algn="ctr"/>
            <a:r>
              <a:rPr lang="pl-PL" dirty="0" smtClean="0"/>
              <a:t>Konfederacja targowicka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9416"/>
            <a:ext cx="7615262" cy="484632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pl-PL" sz="2000" dirty="0" smtClean="0"/>
              <a:t>Obejrzyj film- tylko pierwsze 2 minuty: </a:t>
            </a:r>
            <a:r>
              <a:rPr lang="pl-PL" sz="2000" dirty="0" smtClean="0">
                <a:solidFill>
                  <a:srgbClr val="002060"/>
                </a:solidFill>
                <a:hlinkClick r:id="rId2"/>
              </a:rPr>
              <a:t>https://gwo.pl/upadek-rzeczypospoli</a:t>
            </a:r>
            <a:r>
              <a:rPr lang="pl-PL" sz="2000" dirty="0" smtClean="0">
                <a:hlinkClick r:id="rId2"/>
              </a:rPr>
              <a:t>tej-p4676</a:t>
            </a:r>
            <a:endParaRPr lang="pl-PL" sz="2000" dirty="0" smtClean="0"/>
          </a:p>
          <a:p>
            <a:pPr marL="457200" indent="-457200">
              <a:buAutoNum type="arabicPeriod"/>
            </a:pPr>
            <a:endParaRPr lang="pl-PL" sz="2000" dirty="0" smtClean="0"/>
          </a:p>
          <a:p>
            <a:pPr marL="457200" indent="-457200">
              <a:buAutoNum type="arabicPeriod"/>
            </a:pPr>
            <a:r>
              <a:rPr lang="pl-PL" sz="2000" dirty="0" smtClean="0"/>
              <a:t>Odpowiedz na pytania:</a:t>
            </a:r>
          </a:p>
          <a:p>
            <a:pPr marL="457200" indent="-457200">
              <a:buNone/>
            </a:pPr>
            <a:endParaRPr lang="pl-PL" sz="2000" dirty="0" smtClean="0"/>
          </a:p>
          <a:p>
            <a:pPr marL="457200" indent="-457200">
              <a:buNone/>
            </a:pPr>
            <a:r>
              <a:rPr lang="pl-PL" sz="2000" dirty="0" smtClean="0"/>
              <a:t>- Kto był przeciwny Konstytucji 3 maja i dlaczego?</a:t>
            </a:r>
          </a:p>
          <a:p>
            <a:pPr marL="457200" indent="-457200" algn="ctr">
              <a:buNone/>
            </a:pPr>
            <a:r>
              <a:rPr lang="pl-PL" sz="2000" dirty="0" smtClean="0"/>
              <a:t>- Wymień magnatów, którzy powołali konfederację targowicką</a:t>
            </a:r>
          </a:p>
          <a:p>
            <a:pPr marL="457200" indent="-457200">
              <a:buNone/>
            </a:pPr>
            <a:r>
              <a:rPr lang="pl-PL" sz="2000" dirty="0" smtClean="0"/>
              <a:t>- Kto dowodził wojskami koronnymi podczas wojny w obronie konstytucji?</a:t>
            </a:r>
          </a:p>
          <a:p>
            <a:pPr marL="457200" indent="-457200">
              <a:buNone/>
            </a:pPr>
            <a:r>
              <a:rPr lang="pl-PL" sz="2000" dirty="0" smtClean="0"/>
              <a:t>- Jak postąpił król i dlaczego?</a:t>
            </a:r>
          </a:p>
          <a:p>
            <a:pPr marL="457200" indent="-457200">
              <a:buFontTx/>
              <a:buChar char="-"/>
            </a:pPr>
            <a:endParaRPr lang="pl-PL" sz="2000" dirty="0" smtClean="0"/>
          </a:p>
          <a:p>
            <a:pPr marL="457200" indent="-457200">
              <a:buNone/>
            </a:pPr>
            <a:r>
              <a:rPr lang="pl-PL" sz="2000" dirty="0" smtClean="0"/>
              <a:t>Jeżeli znasz odpowiedź możesz opuścić 2 następne slajdy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42852"/>
            <a:ext cx="8001024" cy="428628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/>
              <a:t>Zawiązanie  konfederacji  targowickiej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857232"/>
            <a:ext cx="7410480" cy="2214578"/>
          </a:xfrm>
        </p:spPr>
        <p:txBody>
          <a:bodyPr>
            <a:noAutofit/>
          </a:bodyPr>
          <a:lstStyle/>
          <a:p>
            <a:pPr>
              <a:buAutoNum type="arabicPeriod"/>
            </a:pPr>
            <a:r>
              <a:rPr lang="pl-PL" sz="1400" dirty="0" smtClean="0"/>
              <a:t>Przeciwnicy Konstytucji 3 maja pod opieką carycy Katarzyny II zawiązali konfederację w Petersburgu w  1792 r.                                                                                                                                                        Od miejsca oficjalnego jej ogłoszenie– Targowicy – nazywana ona jest </a:t>
            </a:r>
            <a:r>
              <a:rPr lang="pl-PL" sz="1400" b="1" u="sng" dirty="0" smtClean="0">
                <a:solidFill>
                  <a:schemeClr val="accent2">
                    <a:lumMod val="50000"/>
                  </a:schemeClr>
                </a:solidFill>
              </a:rPr>
              <a:t>konfederacją targowicką</a:t>
            </a:r>
            <a:r>
              <a:rPr lang="pl-PL" sz="1400" dirty="0" smtClean="0"/>
              <a:t>. Głównym jej celem miało być obalenie postanowień Konstytucji 3 maja.</a:t>
            </a:r>
          </a:p>
          <a:p>
            <a:pPr>
              <a:buAutoNum type="arabicPeriod"/>
            </a:pPr>
            <a:endParaRPr lang="pl-PL" sz="1400" dirty="0" smtClean="0"/>
          </a:p>
          <a:p>
            <a:pPr>
              <a:buAutoNum type="arabicPeriod"/>
            </a:pPr>
            <a:r>
              <a:rPr lang="pl-PL" sz="1400" dirty="0" smtClean="0"/>
              <a:t>Przywódcy konfederacji targowickiej : Stanisław Szczęsny Potocki, Franciszek Ksawery Branicki, Seweryn Rzewuski  dziś są symbolem zdrady narodowej</a:t>
            </a:r>
          </a:p>
          <a:p>
            <a:pPr>
              <a:buAutoNum type="arabicPeriod"/>
            </a:pPr>
            <a:endParaRPr lang="pl-PL" sz="1400" dirty="0" smtClean="0"/>
          </a:p>
          <a:p>
            <a:pPr>
              <a:buAutoNum type="arabicPeriod"/>
            </a:pPr>
            <a:r>
              <a:rPr lang="pl-PL" sz="1400" dirty="0" smtClean="0"/>
              <a:t>Wezwana przez targowiczan armia rosyjska wkroczyła na ziemie Polski – rozpoczęła się wojna polsko-rosyjska w obronie Konstytucji 3 maja (1792r.)</a:t>
            </a:r>
            <a:endParaRPr lang="pl-PL" sz="1400" dirty="0"/>
          </a:p>
        </p:txBody>
      </p:sp>
      <p:pic>
        <p:nvPicPr>
          <p:cNvPr id="24578" name="Picture 2" descr="Ilustracj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714752"/>
            <a:ext cx="1590662" cy="2109165"/>
          </a:xfrm>
          <a:prstGeom prst="rect">
            <a:avLst/>
          </a:prstGeom>
          <a:noFill/>
        </p:spPr>
      </p:pic>
      <p:pic>
        <p:nvPicPr>
          <p:cNvPr id="24580" name="Picture 4" descr="Ilustracj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3714752"/>
            <a:ext cx="1826292" cy="2065903"/>
          </a:xfrm>
          <a:prstGeom prst="rect">
            <a:avLst/>
          </a:prstGeom>
          <a:noFill/>
        </p:spPr>
      </p:pic>
      <p:pic>
        <p:nvPicPr>
          <p:cNvPr id="24582" name="Picture 6" descr="Ilustracj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3643314"/>
            <a:ext cx="1516918" cy="2104653"/>
          </a:xfrm>
          <a:prstGeom prst="rect">
            <a:avLst/>
          </a:prstGeom>
          <a:noFill/>
        </p:spPr>
      </p:pic>
      <p:sp>
        <p:nvSpPr>
          <p:cNvPr id="7" name="Prostokąt zaokrąglony 6"/>
          <p:cNvSpPr/>
          <p:nvPr/>
        </p:nvSpPr>
        <p:spPr>
          <a:xfrm>
            <a:off x="785786" y="6215082"/>
            <a:ext cx="1857388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/>
              <a:t>Seweryn Rzewuski</a:t>
            </a:r>
            <a:endParaRPr lang="pl-PL" sz="1400" dirty="0"/>
          </a:p>
        </p:txBody>
      </p:sp>
      <p:sp>
        <p:nvSpPr>
          <p:cNvPr id="8" name="Prostokąt zaokrąglony 7"/>
          <p:cNvSpPr/>
          <p:nvPr/>
        </p:nvSpPr>
        <p:spPr>
          <a:xfrm>
            <a:off x="3071802" y="6143644"/>
            <a:ext cx="2286016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err="1" smtClean="0"/>
              <a:t>Fr</a:t>
            </a:r>
            <a:r>
              <a:rPr lang="pl-PL" sz="1400" dirty="0" smtClean="0"/>
              <a:t>. Ksawery Branicki</a:t>
            </a:r>
            <a:endParaRPr lang="pl-PL" sz="1400" dirty="0"/>
          </a:p>
        </p:txBody>
      </p:sp>
      <p:sp>
        <p:nvSpPr>
          <p:cNvPr id="9" name="Prostokąt zaokrąglony 8"/>
          <p:cNvSpPr/>
          <p:nvPr/>
        </p:nvSpPr>
        <p:spPr>
          <a:xfrm>
            <a:off x="5786446" y="6143644"/>
            <a:ext cx="2071702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/>
              <a:t>St. Szczęsny Potocki</a:t>
            </a:r>
            <a:endParaRPr lang="pl-PL" sz="1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y">
  <a:themeElements>
    <a:clrScheme name="Bogaty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y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gaty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438</TotalTime>
  <Words>1078</Words>
  <Application>Microsoft Office PowerPoint</Application>
  <PresentationFormat>Pokaz na ekranie (4:3)</PresentationFormat>
  <Paragraphs>148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Bogaty</vt:lpstr>
      <vt:lpstr>  Temat:   Sejm wielki                        konstytucja 3 maja</vt:lpstr>
      <vt:lpstr>Nacobezu: </vt:lpstr>
      <vt:lpstr>Podręcznik,  s. 169</vt:lpstr>
      <vt:lpstr>Podręcznik  s. 170</vt:lpstr>
      <vt:lpstr>Zwolennicy  reform  i  konstytucji</vt:lpstr>
      <vt:lpstr>Konstytucja 3 maja   jan  matejko </vt:lpstr>
      <vt:lpstr>Zeszyt przedmiotowy</vt:lpstr>
      <vt:lpstr>Konfederacja targowicka</vt:lpstr>
      <vt:lpstr>Zawiązanie  konfederacji  targowickiej</vt:lpstr>
      <vt:lpstr>Wojna w obronie  konstytucji 3 maja – 1792</vt:lpstr>
      <vt:lpstr>Przeanalizuj  ciąg  przyczynowo-skutkowy</vt:lpstr>
      <vt:lpstr>Zeszyt ćwiczeń         s. 85 - 87</vt:lpstr>
      <vt:lpstr>Slajd 13</vt:lpstr>
      <vt:lpstr>Polska  po  II  rozbiorze</vt:lpstr>
      <vt:lpstr>Sprawdź się:</vt:lpstr>
      <vt:lpstr>Sprawdź poprawność zadań</vt:lpstr>
      <vt:lpstr>Zadania dla chętnych: </vt:lpstr>
      <vt:lpstr>Tak.  Koniec 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Sejm wielki  konstytucja 3 maja</dc:title>
  <dc:creator>Bożena</dc:creator>
  <cp:lastModifiedBy>Bożena</cp:lastModifiedBy>
  <cp:revision>56</cp:revision>
  <dcterms:created xsi:type="dcterms:W3CDTF">2020-03-30T09:42:55Z</dcterms:created>
  <dcterms:modified xsi:type="dcterms:W3CDTF">2020-03-30T19:51:11Z</dcterms:modified>
</cp:coreProperties>
</file>