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61" r:id="rId2"/>
    <p:sldId id="536" r:id="rId3"/>
    <p:sldId id="339" r:id="rId4"/>
    <p:sldId id="366" r:id="rId5"/>
    <p:sldId id="367" r:id="rId6"/>
    <p:sldId id="537" r:id="rId7"/>
    <p:sldId id="341" r:id="rId8"/>
    <p:sldId id="551" r:id="rId9"/>
    <p:sldId id="550" r:id="rId10"/>
    <p:sldId id="546" r:id="rId11"/>
    <p:sldId id="343" r:id="rId12"/>
    <p:sldId id="539" r:id="rId13"/>
    <p:sldId id="342" r:id="rId14"/>
    <p:sldId id="368" r:id="rId15"/>
    <p:sldId id="371" r:id="rId16"/>
    <p:sldId id="372" r:id="rId17"/>
    <p:sldId id="373" r:id="rId18"/>
    <p:sldId id="383" r:id="rId19"/>
    <p:sldId id="349" r:id="rId20"/>
    <p:sldId id="350" r:id="rId21"/>
    <p:sldId id="518" r:id="rId22"/>
    <p:sldId id="517" r:id="rId23"/>
    <p:sldId id="552" r:id="rId24"/>
    <p:sldId id="553" r:id="rId25"/>
    <p:sldId id="365" r:id="rId26"/>
    <p:sldId id="453" r:id="rId27"/>
    <p:sldId id="456" r:id="rId28"/>
    <p:sldId id="450" r:id="rId29"/>
    <p:sldId id="452" r:id="rId30"/>
    <p:sldId id="482" r:id="rId31"/>
    <p:sldId id="461" r:id="rId32"/>
    <p:sldId id="462" r:id="rId33"/>
    <p:sldId id="463" r:id="rId34"/>
    <p:sldId id="464" r:id="rId35"/>
    <p:sldId id="437" r:id="rId36"/>
    <p:sldId id="438" r:id="rId37"/>
    <p:sldId id="432" r:id="rId38"/>
    <p:sldId id="460" r:id="rId39"/>
    <p:sldId id="433" r:id="rId40"/>
    <p:sldId id="465" r:id="rId41"/>
    <p:sldId id="466" r:id="rId42"/>
    <p:sldId id="454" r:id="rId43"/>
    <p:sldId id="455" r:id="rId44"/>
    <p:sldId id="398" r:id="rId45"/>
    <p:sldId id="393" r:id="rId46"/>
    <p:sldId id="400" r:id="rId47"/>
    <p:sldId id="401" r:id="rId48"/>
    <p:sldId id="472" r:id="rId49"/>
    <p:sldId id="467" r:id="rId50"/>
    <p:sldId id="473" r:id="rId51"/>
    <p:sldId id="471" r:id="rId52"/>
    <p:sldId id="468" r:id="rId53"/>
    <p:sldId id="477" r:id="rId54"/>
    <p:sldId id="512" r:id="rId55"/>
    <p:sldId id="478" r:id="rId56"/>
    <p:sldId id="515" r:id="rId57"/>
    <p:sldId id="474" r:id="rId58"/>
    <p:sldId id="554" r:id="rId59"/>
    <p:sldId id="555" r:id="rId60"/>
    <p:sldId id="540" r:id="rId61"/>
    <p:sldId id="542" r:id="rId62"/>
    <p:sldId id="547" r:id="rId63"/>
    <p:sldId id="549" r:id="rId64"/>
    <p:sldId id="556" r:id="rId6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56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E6A0-0838-44E1-A4F8-7943556C788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FE774-7F04-45BF-B9F5-0443DA569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E774-7F04-45BF-B9F5-0443DA569953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38B98-9385-44E7-9EBD-8930D7A66DC7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4BBE-2F71-435F-8E3E-2FDCC591235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2003" TargetMode="External"/><Relationship Id="rId2" Type="http://schemas.openxmlformats.org/officeDocument/2006/relationships/hyperlink" Target="https://pl.wikipedia.org/wiki/1_kwietnia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l.wikipedia.org/wiki/2004" TargetMode="External"/><Relationship Id="rId4" Type="http://schemas.openxmlformats.org/officeDocument/2006/relationships/hyperlink" Target="https://pl.wikipedia.org/wiki/15_grudnia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mailto:durabozena7@gmail.com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656183"/>
          </a:xfrm>
        </p:spPr>
        <p:txBody>
          <a:bodyPr/>
          <a:lstStyle/>
          <a:p>
            <a:r>
              <a:rPr lang="pl-PL" b="1" dirty="0" smtClean="0"/>
              <a:t>Niemcy pod rządami Hitlera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713856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cel główny:</a:t>
            </a:r>
          </a:p>
          <a:p>
            <a:endParaRPr lang="pl-PL" sz="2800" b="1" dirty="0" smtClean="0"/>
          </a:p>
          <a:p>
            <a:r>
              <a:rPr lang="pl-PL" sz="2800" b="1" dirty="0" smtClean="0"/>
              <a:t> poznanie polityki Hitlera wobec własnego społeczeństwa</a:t>
            </a:r>
            <a:endParaRPr lang="pl-PL" sz="2800" dirty="0" smtClean="0"/>
          </a:p>
          <a:p>
            <a:r>
              <a:rPr lang="pl-PL" sz="2800" dirty="0" smtClean="0"/>
              <a:t> </a:t>
            </a:r>
          </a:p>
          <a:p>
            <a:endParaRPr lang="pl-PL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Podręcznik  str. 194 - 197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pl-PL" sz="2000" dirty="0" smtClean="0"/>
              <a:t>1. Zapoznaj się z tematem w podręczniku</a:t>
            </a:r>
          </a:p>
          <a:p>
            <a:pPr marL="457200" indent="-457200">
              <a:buNone/>
            </a:pPr>
            <a:endParaRPr lang="pl-PL" sz="2000" dirty="0" smtClean="0"/>
          </a:p>
          <a:p>
            <a:pPr marL="457200" indent="-457200">
              <a:buNone/>
            </a:pPr>
            <a:r>
              <a:rPr lang="pl-PL" sz="2000" dirty="0" smtClean="0"/>
              <a:t>2. Następnie zapoznaj się z dalszą częścią prezentacji</a:t>
            </a:r>
          </a:p>
          <a:p>
            <a:pPr marL="457200" indent="-457200">
              <a:buNone/>
            </a:pPr>
            <a:endParaRPr lang="pl-PL" sz="2000" dirty="0" smtClean="0"/>
          </a:p>
          <a:p>
            <a:pPr marL="457200" indent="-457200">
              <a:buNone/>
            </a:pPr>
            <a:r>
              <a:rPr lang="pl-PL" sz="2000" dirty="0" smtClean="0"/>
              <a:t>3. Na koniec wpisz temat do zeszytu i przepisz (lub wydrukuj i wklej) notatkę lekcyjną</a:t>
            </a:r>
            <a:endParaRPr lang="pl-PL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Sytuacja w Niemczech po I wojnie światowej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112568"/>
          </a:xfrm>
        </p:spPr>
        <p:txBody>
          <a:bodyPr>
            <a:normAutofit lnSpcReduction="10000"/>
          </a:bodyPr>
          <a:lstStyle/>
          <a:p>
            <a:r>
              <a:rPr lang="pl-PL" sz="2800" dirty="0" smtClean="0"/>
              <a:t>utrata mocarstwowej pozycji w Europie</a:t>
            </a:r>
          </a:p>
          <a:p>
            <a:pPr>
              <a:buNone/>
            </a:pPr>
            <a:endParaRPr lang="pl-PL" sz="2800" dirty="0" smtClean="0"/>
          </a:p>
          <a:p>
            <a:r>
              <a:rPr lang="pl-PL" sz="2800" dirty="0" smtClean="0"/>
              <a:t>traktat wersalski  (straty terytorialne i odszkodowania) spotkał się z oburzeniem społeczeństwa</a:t>
            </a:r>
          </a:p>
          <a:p>
            <a:endParaRPr lang="pl-PL" sz="2800" dirty="0" smtClean="0"/>
          </a:p>
          <a:p>
            <a:r>
              <a:rPr lang="pl-PL" sz="2800" dirty="0" smtClean="0"/>
              <a:t>przymusowa redukcja armii niemieckiej do 100 tys. – degradacja społeczna wielu wojskowych-chętnie wstępowali do organizacji paramilitarnych</a:t>
            </a:r>
          </a:p>
          <a:p>
            <a:pPr>
              <a:buNone/>
            </a:pPr>
            <a:endParaRPr lang="pl-PL" sz="2800" dirty="0" smtClean="0"/>
          </a:p>
          <a:p>
            <a:r>
              <a:rPr lang="pl-PL" sz="2800" dirty="0" smtClean="0"/>
              <a:t>kryzys gospodarczy – wysokie bezrobocie, zubożenie społeczeństwa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Geneza faszyzmu niemieckiego czyli  </a:t>
            </a:r>
            <a:r>
              <a:rPr lang="pl-PL" sz="2400" b="1" dirty="0" smtClean="0">
                <a:solidFill>
                  <a:srgbClr val="FF0000"/>
                </a:solidFill>
              </a:rPr>
              <a:t>nazizmu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b="1" dirty="0" smtClean="0"/>
              <a:t>niezadowolenie Niemców z wyniku wojny </a:t>
            </a:r>
            <a:r>
              <a:rPr lang="pl-PL" sz="2000" dirty="0" smtClean="0"/>
              <a:t>– utrata ziem i obarczenie odpowiedzialnością za wybuch I wojny. Czuli się oszukani. Uważali, że Niemcy zostały sprzedane przez polityków</a:t>
            </a:r>
          </a:p>
          <a:p>
            <a:pPr>
              <a:buNone/>
            </a:pPr>
            <a:endParaRPr lang="pl-PL" sz="2000" dirty="0" smtClean="0"/>
          </a:p>
          <a:p>
            <a:r>
              <a:rPr lang="pl-PL" sz="2000" b="1" dirty="0" smtClean="0"/>
              <a:t>powojenny kryzys gospodarczy </a:t>
            </a:r>
          </a:p>
          <a:p>
            <a:pPr>
              <a:buNone/>
            </a:pPr>
            <a:endParaRPr lang="pl-PL" sz="2000" b="1" dirty="0" smtClean="0"/>
          </a:p>
          <a:p>
            <a:r>
              <a:rPr lang="pl-PL" sz="2000" b="1" dirty="0" smtClean="0"/>
              <a:t>strach przed rewolucją i komunizmem</a:t>
            </a:r>
          </a:p>
          <a:p>
            <a:endParaRPr lang="pl-PL" sz="2000" b="1" dirty="0" smtClean="0"/>
          </a:p>
          <a:p>
            <a:r>
              <a:rPr lang="pl-PL" sz="2000" b="1" dirty="0" smtClean="0"/>
              <a:t>kompromitacja rządów parlamentarnych – </a:t>
            </a:r>
            <a:r>
              <a:rPr lang="pl-PL" sz="2000" dirty="0" smtClean="0"/>
              <a:t>spadek zaufania do parlamentarnego systemu rządów</a:t>
            </a:r>
            <a:endParaRPr lang="pl-PL" sz="2000" b="1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3347864" cy="1417638"/>
          </a:xfrm>
        </p:spPr>
        <p:txBody>
          <a:bodyPr/>
          <a:lstStyle/>
          <a:p>
            <a:r>
              <a:rPr lang="pl-PL" b="1" dirty="0" smtClean="0"/>
              <a:t>Adolf Hitler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51920" y="260648"/>
            <a:ext cx="5292080" cy="6597352"/>
          </a:xfrm>
        </p:spPr>
        <p:txBody>
          <a:bodyPr>
            <a:normAutofit/>
          </a:bodyPr>
          <a:lstStyle/>
          <a:p>
            <a:r>
              <a:rPr lang="pl-PL" dirty="0" smtClean="0"/>
              <a:t>Austriak</a:t>
            </a:r>
          </a:p>
          <a:p>
            <a:r>
              <a:rPr lang="pl-PL" dirty="0" smtClean="0"/>
              <a:t>doskonały mówca, wywierający na słuchaczy ogromny wpływ</a:t>
            </a:r>
          </a:p>
          <a:p>
            <a:r>
              <a:rPr lang="pl-PL" dirty="0" smtClean="0"/>
              <a:t>w przemówieniach odwoływał się do takich wartości jak honor, godność, obiecywał zlikwidować biedę i niesprawiedliwość </a:t>
            </a:r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upokorzonym klęską w I wojnie  Niemcom wyzwalało to pragnienie powrotu do dawnej potęgi</a:t>
            </a:r>
          </a:p>
          <a:p>
            <a:r>
              <a:rPr lang="pl-PL" dirty="0" smtClean="0"/>
              <a:t>twórca  </a:t>
            </a:r>
            <a:r>
              <a:rPr lang="pl-PL" b="1" dirty="0" smtClean="0"/>
              <a:t>nazizmu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5" name="Picture 2" descr="Znalezione obrazy dla zapytania Hitl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703" y="1196752"/>
            <a:ext cx="3376425" cy="5112568"/>
          </a:xfrm>
          <a:prstGeom prst="rect">
            <a:avLst/>
          </a:prstGeom>
          <a:noFill/>
        </p:spPr>
      </p:pic>
      <p:cxnSp>
        <p:nvCxnSpPr>
          <p:cNvPr id="12" name="Łącznik prosty ze strzałką 11"/>
          <p:cNvCxnSpPr/>
          <p:nvPr/>
        </p:nvCxnSpPr>
        <p:spPr>
          <a:xfrm>
            <a:off x="6156176" y="350100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6583362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 smtClean="0"/>
              <a:t>                nazizm </a:t>
            </a:r>
            <a:r>
              <a:rPr lang="pl-PL" sz="4000" dirty="0" smtClean="0"/>
              <a:t>= hitleryzm </a:t>
            </a:r>
            <a:br>
              <a:rPr lang="pl-PL" sz="40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400" dirty="0" smtClean="0"/>
              <a:t>od narodowego socjalizmu   -  ideologii                                               Niemieckiej Narodowosocjalistycznej Partii Robotników (</a:t>
            </a:r>
            <a:r>
              <a:rPr lang="pl-PL" sz="2400" b="1" dirty="0" smtClean="0"/>
              <a:t>NSDAP</a:t>
            </a:r>
            <a:r>
              <a:rPr lang="pl-PL" sz="2400" dirty="0" smtClean="0"/>
              <a:t>)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 Niemiecka skrajna odmiana faszyzmu</a:t>
            </a:r>
            <a:endParaRPr lang="pl-PL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3106688" cy="908720"/>
          </a:xfrm>
        </p:spPr>
        <p:txBody>
          <a:bodyPr/>
          <a:lstStyle/>
          <a:p>
            <a:r>
              <a:rPr lang="pl-PL" b="1" dirty="0" smtClean="0"/>
              <a:t>NSDAP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4139952" cy="5289451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utworzona  w 1919r. w Monachium ( Bawaria),                     a w 1921r.  Hitler staje na jej czele</a:t>
            </a:r>
          </a:p>
          <a:p>
            <a:pPr>
              <a:buNone/>
            </a:pPr>
            <a:endParaRPr lang="pl-PL" sz="2000" dirty="0" smtClean="0"/>
          </a:p>
          <a:p>
            <a:r>
              <a:rPr lang="pl-PL" sz="2000" dirty="0" smtClean="0"/>
              <a:t>program partii NSDAP nawiązuje do haseł włoskich faszystów</a:t>
            </a:r>
          </a:p>
          <a:p>
            <a:pPr>
              <a:buNone/>
            </a:pPr>
            <a:endParaRPr lang="pl-PL" sz="2000" dirty="0" smtClean="0"/>
          </a:p>
          <a:p>
            <a:r>
              <a:rPr lang="pl-PL" sz="2000" dirty="0" smtClean="0"/>
              <a:t>NSDAP organizuje wiece, na których przemawia Hitler - partia pozyskuje wielu zwolenników</a:t>
            </a:r>
          </a:p>
          <a:p>
            <a:endParaRPr lang="pl-PL" dirty="0"/>
          </a:p>
        </p:txBody>
      </p:sp>
      <p:pic>
        <p:nvPicPr>
          <p:cNvPr id="5" name="Picture 10" descr="Podobny obra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0749" y="980729"/>
            <a:ext cx="485796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3851920" cy="114300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„</a:t>
            </a:r>
            <a:r>
              <a:rPr lang="pl-PL" sz="2800" b="1" dirty="0" err="1" smtClean="0"/>
              <a:t>Main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kampf</a:t>
            </a:r>
            <a:r>
              <a:rPr lang="pl-PL" sz="2800" b="1" dirty="0" smtClean="0"/>
              <a:t>”</a:t>
            </a:r>
            <a:br>
              <a:rPr lang="pl-PL" sz="2800" b="1" dirty="0" smtClean="0"/>
            </a:br>
            <a:r>
              <a:rPr lang="pl-PL" sz="2800" i="1" dirty="0" smtClean="0"/>
              <a:t>„Moja walka”</a:t>
            </a:r>
            <a:endParaRPr lang="pl-PL" sz="2800" i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067944" y="0"/>
            <a:ext cx="5076056" cy="6858000"/>
          </a:xfrm>
        </p:spPr>
        <p:txBody>
          <a:bodyPr>
            <a:normAutofit fontScale="92500" lnSpcReduction="20000"/>
          </a:bodyPr>
          <a:lstStyle/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zniesienie </a:t>
            </a:r>
            <a:r>
              <a:rPr lang="pl-PL" sz="2000" b="1" dirty="0" smtClean="0"/>
              <a:t>„dyktatu wersalskiego”, </a:t>
            </a:r>
            <a:r>
              <a:rPr lang="pl-PL" sz="2000" dirty="0" smtClean="0"/>
              <a:t>który hamuje rozwój Wielkich Niemiec</a:t>
            </a:r>
          </a:p>
          <a:p>
            <a:pPr>
              <a:buNone/>
            </a:pPr>
            <a:endParaRPr lang="pl-PL" sz="2000" dirty="0" smtClean="0"/>
          </a:p>
          <a:p>
            <a:r>
              <a:rPr lang="pl-PL" sz="2000" dirty="0" smtClean="0"/>
              <a:t>wrogowie to  </a:t>
            </a:r>
            <a:r>
              <a:rPr lang="pl-PL" sz="2000" b="1" dirty="0" smtClean="0"/>
              <a:t>komuniści</a:t>
            </a:r>
            <a:r>
              <a:rPr lang="pl-PL" sz="2000" dirty="0" smtClean="0"/>
              <a:t> i </a:t>
            </a:r>
            <a:r>
              <a:rPr lang="pl-PL" sz="2000" b="1" dirty="0" smtClean="0"/>
              <a:t>Żydzi</a:t>
            </a:r>
            <a:r>
              <a:rPr lang="pl-PL" sz="2000" dirty="0" smtClean="0"/>
              <a:t> – są winni klęsce Niemiec w I wojnie i kryzysowi gospodarczemu</a:t>
            </a:r>
          </a:p>
          <a:p>
            <a:endParaRPr lang="pl-PL" sz="2000" dirty="0" smtClean="0"/>
          </a:p>
          <a:p>
            <a:r>
              <a:rPr lang="pl-PL" sz="2000" b="1" dirty="0" smtClean="0"/>
              <a:t>antysemityzm –</a:t>
            </a:r>
            <a:r>
              <a:rPr lang="pl-PL" sz="2000" dirty="0" smtClean="0"/>
              <a:t> nienawiść do Żydów, których uważano za podludzi. Uważano, że  należy wymordować całą „rasę”</a:t>
            </a:r>
          </a:p>
          <a:p>
            <a:endParaRPr lang="pl-PL" sz="2000" dirty="0" smtClean="0"/>
          </a:p>
          <a:p>
            <a:r>
              <a:rPr lang="pl-PL" sz="2000" b="1" dirty="0" smtClean="0"/>
              <a:t>rasizm</a:t>
            </a:r>
            <a:r>
              <a:rPr lang="pl-PL" sz="2000" dirty="0" smtClean="0"/>
              <a:t> – przekonanie, że Niemcy są </a:t>
            </a:r>
            <a:r>
              <a:rPr lang="pl-PL" sz="2000" b="1" dirty="0" smtClean="0"/>
              <a:t>rasą aryjską </a:t>
            </a:r>
            <a:r>
              <a:rPr lang="pl-PL" sz="2000" dirty="0" smtClean="0"/>
              <a:t>– rasą nadludzi </a:t>
            </a:r>
            <a:r>
              <a:rPr lang="pl-PL" sz="2000" b="1" dirty="0" smtClean="0"/>
              <a:t>(„</a:t>
            </a:r>
            <a:r>
              <a:rPr lang="pl-PL" sz="2000" b="1" dirty="0" err="1" smtClean="0"/>
              <a:t>Herrenvolk</a:t>
            </a:r>
            <a:r>
              <a:rPr lang="pl-PL" sz="2000" b="1" dirty="0" smtClean="0"/>
              <a:t>”), </a:t>
            </a:r>
            <a:r>
              <a:rPr lang="pl-PL" sz="2000" dirty="0" smtClean="0"/>
              <a:t>którzy mają prawo rządzić światem. Obok nich powinni stać inni germanie.  Żydzi, Słowianie to podludzie, którzy mają służyć , a ostatecznie zostać zlikwidowani</a:t>
            </a:r>
          </a:p>
          <a:p>
            <a:pPr>
              <a:buNone/>
            </a:pPr>
            <a:endParaRPr lang="pl-PL" sz="2000" b="1" dirty="0" smtClean="0"/>
          </a:p>
          <a:p>
            <a:r>
              <a:rPr lang="pl-PL" sz="2000" b="1" dirty="0" smtClean="0"/>
              <a:t>teoria przestrzeni życiowej  „</a:t>
            </a:r>
            <a:r>
              <a:rPr lang="pl-PL" sz="2000" b="1" dirty="0" err="1" smtClean="0"/>
              <a:t>Labensraum</a:t>
            </a:r>
            <a:r>
              <a:rPr lang="pl-PL" sz="2000" b="1" dirty="0" smtClean="0"/>
              <a:t>”</a:t>
            </a:r>
            <a:r>
              <a:rPr lang="pl-PL" sz="2000" dirty="0" smtClean="0"/>
              <a:t> – Niemcy jako „rasa panów” mają prawo do przestrzeni, na której swobodnie będą się rozwijać. Hitler upatrywał tą przestrzeń na wschodzie </a:t>
            </a:r>
          </a:p>
          <a:p>
            <a:endParaRPr lang="pl-PL" sz="2000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5" name="Picture 8" descr="Znalezione obrazy dla zapytania Hitler Mein kamp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816424" cy="493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797152"/>
            <a:ext cx="3635896" cy="2060848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/>
              <a:t>Swastyka </a:t>
            </a:r>
            <a:r>
              <a:rPr lang="pl-PL" sz="2000" dirty="0" smtClean="0"/>
              <a:t>- </a:t>
            </a:r>
            <a:r>
              <a:rPr lang="pl-PL" sz="2000" b="1" dirty="0" smtClean="0"/>
              <a:t>godło NSDAP</a:t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1600" b="1" dirty="0" smtClean="0"/>
              <a:t>„przynoszący szczęście” </a:t>
            </a:r>
            <a:r>
              <a:rPr lang="pl-PL" sz="1600" dirty="0" smtClean="0"/>
              <a:t>znany od starożytności znak zazwyczaj w kształcie równoramiennego krzyża ,o ramionach zagiętych pod katem prostym.</a:t>
            </a:r>
            <a:br>
              <a:rPr lang="pl-PL" sz="1600" dirty="0" smtClean="0"/>
            </a:br>
            <a:r>
              <a:rPr lang="pl-PL" sz="1600" dirty="0" smtClean="0"/>
              <a:t>Kolory: biały-nacjonalizm, czerwony – idee </a:t>
            </a:r>
            <a:r>
              <a:rPr lang="pl-PL" sz="1600" dirty="0" err="1" smtClean="0"/>
              <a:t>socjalist</a:t>
            </a:r>
            <a:r>
              <a:rPr lang="pl-PL" sz="1600" dirty="0" smtClean="0"/>
              <a:t>.</a:t>
            </a:r>
            <a:br>
              <a:rPr lang="pl-PL" sz="1600" dirty="0" smtClean="0"/>
            </a:br>
            <a:endParaRPr lang="pl-PL" sz="1600" dirty="0"/>
          </a:p>
        </p:txBody>
      </p:sp>
      <p:pic>
        <p:nvPicPr>
          <p:cNvPr id="4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0"/>
            <a:ext cx="4778896" cy="3177967"/>
          </a:xfrm>
          <a:prstGeom prst="rect">
            <a:avLst/>
          </a:prstGeom>
          <a:noFill/>
        </p:spPr>
      </p:pic>
      <p:pic>
        <p:nvPicPr>
          <p:cNvPr id="5" name="Picture 6" descr="Znalezione obrazy dla zapytania Hit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428999"/>
            <a:ext cx="4802138" cy="3148943"/>
          </a:xfrm>
          <a:prstGeom prst="rect">
            <a:avLst/>
          </a:prstGeom>
          <a:noFill/>
        </p:spPr>
      </p:pic>
      <p:pic>
        <p:nvPicPr>
          <p:cNvPr id="7" name="Picture 4" descr="Znalezione obrazy dla zapytania swasty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„Nasza ostatnia nadzieja: Hitler</a:t>
            </a:r>
            <a:br>
              <a:rPr lang="pl-PL" sz="3600" b="1" dirty="0" smtClean="0"/>
            </a:br>
            <a:r>
              <a:rPr lang="pl-PL" sz="2700" b="1" dirty="0" smtClean="0"/>
              <a:t> </a:t>
            </a:r>
            <a:r>
              <a:rPr lang="pl-PL" sz="2700" dirty="0" smtClean="0"/>
              <a:t>plakat wyborczy NSDAP z 1932 r.</a:t>
            </a:r>
            <a:endParaRPr lang="pl-PL" sz="2700" dirty="0"/>
          </a:p>
        </p:txBody>
      </p:sp>
      <p:pic>
        <p:nvPicPr>
          <p:cNvPr id="3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249415" cy="4249415"/>
          </a:xfrm>
          <a:prstGeom prst="rect">
            <a:avLst/>
          </a:prstGeom>
          <a:noFill/>
        </p:spPr>
      </p:pic>
      <p:pic>
        <p:nvPicPr>
          <p:cNvPr id="4" name="Picture 3" descr="C:\PWr - MATERIALY\Decyzje grupowe\prezentacja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140895" cy="491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Dojście A. Hitlera do władzy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               1933 r</a:t>
            </a:r>
            <a:r>
              <a:rPr lang="pl-PL" dirty="0" smtClean="0"/>
              <a:t>.     przejęcie władzy przez Hitlera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Po wygranych wyborach przez NSDAP, zgodnie z prawem i zasadami demokracji A. Hitler został </a:t>
            </a:r>
            <a:r>
              <a:rPr lang="pl-PL" b="1" dirty="0" smtClean="0"/>
              <a:t>kanclerzem</a:t>
            </a:r>
            <a:r>
              <a:rPr lang="pl-PL" dirty="0" smtClean="0"/>
              <a:t> – premierem rządu.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Po śmierci w 1934 r. ówczesnego prezydenta zostaje  </a:t>
            </a:r>
            <a:r>
              <a:rPr lang="pl-PL" b="1" dirty="0" err="1" smtClean="0"/>
              <a:t>furerem</a:t>
            </a:r>
            <a:r>
              <a:rPr lang="pl-PL" dirty="0" smtClean="0"/>
              <a:t> (wodzem) – władza dyktatorska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4954562"/>
          </a:xfrm>
        </p:spPr>
        <p:txBody>
          <a:bodyPr>
            <a:normAutofit/>
          </a:bodyPr>
          <a:lstStyle/>
          <a:p>
            <a:r>
              <a:rPr lang="pl-PL" sz="3600" dirty="0" smtClean="0"/>
              <a:t>Przypomnij daty: </a:t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- </a:t>
            </a:r>
            <a:r>
              <a:rPr lang="pl-PL" sz="3200" b="1" dirty="0" smtClean="0"/>
              <a:t>zawieszenia broni na frontach I wojny światowej</a:t>
            </a:r>
            <a:br>
              <a:rPr lang="pl-PL" sz="3200" b="1" dirty="0" smtClean="0"/>
            </a:b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 - podpisania pokoju w Wersalu 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pl-PL" b="1" dirty="0" smtClean="0"/>
              <a:t>Narodziny III Rzeszy 1933 - 1945</a:t>
            </a:r>
            <a:endParaRPr lang="pl-PL" b="1" dirty="0"/>
          </a:p>
        </p:txBody>
      </p:sp>
      <p:pic>
        <p:nvPicPr>
          <p:cNvPr id="3" name="Picture 2" descr="Godło III Rzesz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0431" y="1052736"/>
            <a:ext cx="4193569" cy="2736304"/>
          </a:xfrm>
          <a:prstGeom prst="rect">
            <a:avLst/>
          </a:prstGeom>
          <a:noFill/>
        </p:spPr>
      </p:pic>
      <p:pic>
        <p:nvPicPr>
          <p:cNvPr id="4" name="Picture 4" descr="Flaga III Rzesz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293096"/>
            <a:ext cx="3384376" cy="2030626"/>
          </a:xfrm>
          <a:prstGeom prst="rect">
            <a:avLst/>
          </a:prstGeom>
          <a:noFill/>
        </p:spPr>
      </p:pic>
      <p:pic>
        <p:nvPicPr>
          <p:cNvPr id="6" name="Picture 2" descr="Znalezione obrazy dla zapytania propaganda w iii rzesz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08720"/>
            <a:ext cx="4373118" cy="5641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Jakie były przyczyny i skutki dojścia Hitlera do władzy?</a:t>
            </a: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0" y="1844824"/>
            <a:ext cx="2555776" cy="432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PRZYCZYNY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6516216" y="1988840"/>
            <a:ext cx="2627784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SKUTK</a:t>
            </a:r>
            <a:r>
              <a:rPr lang="pl-PL" dirty="0" smtClean="0"/>
              <a:t>I</a:t>
            </a: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2699792" y="2924944"/>
            <a:ext cx="3600400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dojście Hitlera do władzy</a:t>
            </a:r>
          </a:p>
          <a:p>
            <a:pPr algn="ctr"/>
            <a:endParaRPr lang="pl-PL" sz="2800" b="1" dirty="0" smtClean="0"/>
          </a:p>
          <a:p>
            <a:pPr algn="ctr"/>
            <a:r>
              <a:rPr lang="pl-PL" sz="2800" b="1" dirty="0" smtClean="0"/>
              <a:t>1933 </a:t>
            </a:r>
            <a:endParaRPr lang="pl-PL" sz="2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Jakie były przyczyny i skutki dojścia Hitlera do władzy?</a:t>
            </a:r>
            <a:endParaRPr lang="pl-PL" dirty="0"/>
          </a:p>
        </p:txBody>
      </p:sp>
      <p:sp>
        <p:nvSpPr>
          <p:cNvPr id="3" name="Prostokąt zaokrąglony 2"/>
          <p:cNvSpPr/>
          <p:nvPr/>
        </p:nvSpPr>
        <p:spPr>
          <a:xfrm>
            <a:off x="0" y="1844824"/>
            <a:ext cx="2915816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PRZYCZYNY</a:t>
            </a:r>
          </a:p>
          <a:p>
            <a:pPr algn="ctr"/>
            <a:endParaRPr lang="pl-PL" sz="2800" b="1" dirty="0" smtClean="0"/>
          </a:p>
          <a:p>
            <a:pPr algn="ctr">
              <a:buFont typeface="Wingdings" pitchFamily="2" charset="2"/>
              <a:buChar char="Ø"/>
            </a:pPr>
            <a:r>
              <a:rPr lang="pl-PL" sz="2800" dirty="0" smtClean="0"/>
              <a:t> </a:t>
            </a:r>
            <a:r>
              <a:rPr lang="pl-PL" sz="2400" dirty="0" smtClean="0"/>
              <a:t>niezadowolenie z traktatu wersalskiego</a:t>
            </a:r>
          </a:p>
          <a:p>
            <a:pPr algn="ctr"/>
            <a:endParaRPr lang="pl-PL" sz="2400" dirty="0" smtClean="0"/>
          </a:p>
          <a:p>
            <a:pPr algn="ctr">
              <a:buFont typeface="Wingdings" pitchFamily="2" charset="2"/>
              <a:buChar char="Ø"/>
            </a:pPr>
            <a:r>
              <a:rPr lang="pl-PL" sz="2400" dirty="0" smtClean="0"/>
              <a:t>  kryzys gospodarczy</a:t>
            </a:r>
            <a:endParaRPr lang="pl-PL" sz="2400" dirty="0"/>
          </a:p>
        </p:txBody>
      </p:sp>
      <p:sp>
        <p:nvSpPr>
          <p:cNvPr id="4" name="Prostokąt zaokrąglony 3"/>
          <p:cNvSpPr/>
          <p:nvPr/>
        </p:nvSpPr>
        <p:spPr>
          <a:xfrm>
            <a:off x="6372200" y="1772816"/>
            <a:ext cx="2771800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SKUTKI</a:t>
            </a:r>
          </a:p>
          <a:p>
            <a:pPr algn="ctr"/>
            <a:endParaRPr lang="pl-PL" sz="2400" b="1" dirty="0" smtClean="0"/>
          </a:p>
          <a:p>
            <a:pPr algn="ctr">
              <a:buFont typeface="Wingdings" pitchFamily="2" charset="2"/>
              <a:buChar char="Ø"/>
            </a:pPr>
            <a:r>
              <a:rPr lang="pl-PL" sz="2400" b="1" dirty="0" smtClean="0"/>
              <a:t> </a:t>
            </a:r>
            <a:r>
              <a:rPr lang="pl-PL" sz="2400" dirty="0" smtClean="0"/>
              <a:t>Niemcy państwem totalitarnym</a:t>
            </a:r>
          </a:p>
          <a:p>
            <a:pPr algn="ctr"/>
            <a:endParaRPr lang="pl-PL" sz="2400" dirty="0" smtClean="0"/>
          </a:p>
          <a:p>
            <a:pPr algn="ctr">
              <a:buFont typeface="Wingdings" pitchFamily="2" charset="2"/>
              <a:buChar char="Ø"/>
            </a:pPr>
            <a:r>
              <a:rPr lang="pl-PL" sz="2400" dirty="0" smtClean="0"/>
              <a:t> rozbudowa niemieckiej armii</a:t>
            </a:r>
            <a:endParaRPr lang="pl-PL" sz="24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131840" y="2564904"/>
            <a:ext cx="3024336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dojście Hitlera do władzy</a:t>
            </a:r>
          </a:p>
          <a:p>
            <a:pPr algn="ctr"/>
            <a:endParaRPr lang="pl-PL" sz="3200" dirty="0" smtClean="0"/>
          </a:p>
          <a:p>
            <a:pPr algn="ctr"/>
            <a:r>
              <a:rPr lang="pl-PL" sz="3200" dirty="0" smtClean="0"/>
              <a:t>1933 r.</a:t>
            </a:r>
            <a:endParaRPr lang="pl-PL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/>
          </a:bodyPr>
          <a:lstStyle/>
          <a:p>
            <a:r>
              <a:rPr lang="pl-PL" sz="1800" b="1" dirty="0" smtClean="0"/>
              <a:t>W jaki sposób naziści przejęli władzę?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5929354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dirty="0" smtClean="0"/>
              <a:t>1921 r. –  Hitler staje na czele NSDAP (Narodowosocjalistyczna Niemiecka Partia Robotników)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dirty="0" smtClean="0"/>
              <a:t>1923 r. –  Pucz monachijski – Hitler organizuje „marsz na Berlin”, który  kończy się fiaskiem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dirty="0" smtClean="0"/>
              <a:t>1925 r. –  w więzieniu Adolf Hitler dyktuje „</a:t>
            </a:r>
            <a:r>
              <a:rPr lang="pl-PL" sz="1800" dirty="0" err="1" smtClean="0"/>
              <a:t>Mein</a:t>
            </a:r>
            <a:r>
              <a:rPr lang="pl-PL" sz="1800" dirty="0" smtClean="0"/>
              <a:t> </a:t>
            </a:r>
            <a:r>
              <a:rPr lang="pl-PL" sz="1800" dirty="0" err="1" smtClean="0"/>
              <a:t>Kampf</a:t>
            </a:r>
            <a:r>
              <a:rPr lang="pl-PL" sz="1800" dirty="0" smtClean="0"/>
              <a:t>” („Moja walka”)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dirty="0" smtClean="0"/>
              <a:t>1929 r. – początek Wielkiego Kryzysu Ekonomicznego w Niemczech; wzrost znaczenia NSDAP i poparcia dla tej partii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dirty="0" smtClean="0"/>
              <a:t>1932 r. – wybory do Reichstagu ; zwycięstwo NSDAP w wyborach parlamentarnych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b="1" dirty="0" smtClean="0"/>
              <a:t>1933 r. -  Adolf Hitler kanclerzem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8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dirty="0" smtClean="0"/>
              <a:t>1933r.</a:t>
            </a:r>
            <a:r>
              <a:rPr lang="pl-PL" sz="1800" b="1" dirty="0" smtClean="0"/>
              <a:t>  – „noc długich noży” </a:t>
            </a:r>
            <a:r>
              <a:rPr lang="pl-PL" sz="1800" dirty="0" smtClean="0"/>
              <a:t>– likwidacja elity SA z Ernstem Rh</a:t>
            </a:r>
            <a:r>
              <a:rPr lang="hu-HU" sz="1800" dirty="0" smtClean="0"/>
              <a:t>őmem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1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800" dirty="0" smtClean="0"/>
              <a:t>1934r.</a:t>
            </a:r>
            <a:r>
              <a:rPr lang="hu-HU" sz="1800" b="1" dirty="0" smtClean="0"/>
              <a:t>  </a:t>
            </a:r>
            <a:r>
              <a:rPr lang="hu-HU" sz="1800" dirty="0" smtClean="0"/>
              <a:t>– po śmierci prezydenta Hindenburga </a:t>
            </a:r>
            <a:r>
              <a:rPr lang="hu-HU" sz="1800" b="1" dirty="0" smtClean="0"/>
              <a:t>Adolf Hitler przyjął tytuł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1800" b="1" dirty="0" smtClean="0"/>
              <a:t>                     „Fűhrera „</a:t>
            </a:r>
            <a:endParaRPr lang="pl-PL" sz="1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544616"/>
          </a:xfrm>
        </p:spPr>
        <p:txBody>
          <a:bodyPr>
            <a:normAutofit/>
          </a:bodyPr>
          <a:lstStyle/>
          <a:p>
            <a:r>
              <a:rPr lang="pl-PL" b="1" dirty="0" smtClean="0"/>
              <a:t>Totalitaryzm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dirty="0" smtClean="0"/>
              <a:t>system sprawowania rządów, </a:t>
            </a:r>
            <a:br>
              <a:rPr lang="pl-PL" sz="3600" dirty="0" smtClean="0"/>
            </a:br>
            <a:r>
              <a:rPr lang="pl-PL" sz="3600" dirty="0" smtClean="0"/>
              <a:t>w którym władza kontroluje wszystkie dziedziny życia obywateli i nie liczy się z ich zdaniem.</a:t>
            </a:r>
            <a:br>
              <a:rPr lang="pl-PL" sz="3600" dirty="0" smtClean="0"/>
            </a:br>
            <a:endParaRPr lang="pl-PL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Totalitaryzm niemiecki: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likwidacja systemu parlamentarnego, partii politycznych z wyjątkiem </a:t>
            </a:r>
            <a:r>
              <a:rPr lang="pl-PL" b="1" dirty="0" smtClean="0"/>
              <a:t>NSDAP</a:t>
            </a:r>
          </a:p>
          <a:p>
            <a:endParaRPr lang="pl-PL" dirty="0" smtClean="0"/>
          </a:p>
          <a:p>
            <a:r>
              <a:rPr lang="pl-PL" dirty="0" smtClean="0"/>
              <a:t>ograniczenie praw obywatelskich</a:t>
            </a:r>
          </a:p>
          <a:p>
            <a:endParaRPr lang="pl-PL" dirty="0" smtClean="0"/>
          </a:p>
          <a:p>
            <a:pPr>
              <a:buNone/>
            </a:pPr>
            <a:endParaRPr lang="pl-PL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rozbudowa tajnej policji politycznej (</a:t>
            </a:r>
            <a:r>
              <a:rPr lang="pl-PL" sz="2800" b="1" dirty="0" smtClean="0"/>
              <a:t>gestapo</a:t>
            </a:r>
            <a:r>
              <a:rPr lang="pl-PL" sz="2800" dirty="0" smtClean="0"/>
              <a:t>), </a:t>
            </a:r>
            <a:br>
              <a:rPr lang="pl-PL" sz="2800" dirty="0" smtClean="0"/>
            </a:br>
            <a:r>
              <a:rPr lang="pl-PL" sz="2800" dirty="0" smtClean="0"/>
              <a:t>na czele której stał </a:t>
            </a:r>
            <a:r>
              <a:rPr lang="pl-PL" sz="2800" dirty="0" err="1" smtClean="0"/>
              <a:t>Hinreich</a:t>
            </a:r>
            <a:r>
              <a:rPr lang="pl-PL" sz="2800" b="1" dirty="0" smtClean="0"/>
              <a:t> Himmler</a:t>
            </a:r>
            <a:endParaRPr lang="pl-PL" sz="2800" dirty="0"/>
          </a:p>
        </p:txBody>
      </p:sp>
      <p:pic>
        <p:nvPicPr>
          <p:cNvPr id="3" name="Picture 12" descr="Znalezione obrazy dla zapytania heinrich himmler"/>
          <p:cNvPicPr>
            <a:picLocks noChangeAspect="1" noChangeArrowheads="1"/>
          </p:cNvPicPr>
          <p:nvPr/>
        </p:nvPicPr>
        <p:blipFill>
          <a:blip r:embed="rId3" cstate="print"/>
          <a:srcRect l="11438" r="15033"/>
          <a:stretch>
            <a:fillRect/>
          </a:stretch>
        </p:blipFill>
        <p:spPr bwMode="auto">
          <a:xfrm>
            <a:off x="187984" y="1484784"/>
            <a:ext cx="4384016" cy="4968552"/>
          </a:xfrm>
          <a:prstGeom prst="rect">
            <a:avLst/>
          </a:prstGeom>
          <a:noFill/>
        </p:spPr>
      </p:pic>
      <p:pic>
        <p:nvPicPr>
          <p:cNvPr id="116738" name="Picture 2" descr="Znalezione obrazy dla zapytania gestap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28749"/>
            <a:ext cx="3593976" cy="5121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propaganda,  cenzura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Picture 2" descr="Znalezione obrazy dla zapytania propaganda w iii rzeszy"/>
          <p:cNvPicPr>
            <a:picLocks noChangeAspect="1" noChangeArrowheads="1"/>
          </p:cNvPicPr>
          <p:nvPr/>
        </p:nvPicPr>
        <p:blipFill>
          <a:blip r:embed="rId2" cstate="print"/>
          <a:srcRect r="48971"/>
          <a:stretch>
            <a:fillRect/>
          </a:stretch>
        </p:blipFill>
        <p:spPr bwMode="auto">
          <a:xfrm>
            <a:off x="0" y="1443009"/>
            <a:ext cx="3635895" cy="5548684"/>
          </a:xfrm>
          <a:prstGeom prst="rect">
            <a:avLst/>
          </a:prstGeom>
          <a:noFill/>
        </p:spPr>
      </p:pic>
      <p:pic>
        <p:nvPicPr>
          <p:cNvPr id="4" name="Picture 2" descr="Znalezione obrazy dla zapytania propaganda w iii rzesz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69" y="711594"/>
            <a:ext cx="3275831" cy="6146406"/>
          </a:xfrm>
          <a:prstGeom prst="rect">
            <a:avLst/>
          </a:prstGeom>
          <a:noFill/>
        </p:spPr>
      </p:pic>
      <p:pic>
        <p:nvPicPr>
          <p:cNvPr id="5" name="Picture 4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98168"/>
            <a:ext cx="2875235" cy="4059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nalezione obrazy dla zapytania Narodzuny III rzeszy propagan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688632" cy="4688632"/>
          </a:xfrm>
          <a:prstGeom prst="rect">
            <a:avLst/>
          </a:prstGeom>
          <a:noFill/>
        </p:spPr>
      </p:pic>
      <p:pic>
        <p:nvPicPr>
          <p:cNvPr id="3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4406973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191500" cy="525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11.11.1918 r.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dirty="0" smtClean="0"/>
              <a:t>zakończenie działań wojennych</a:t>
            </a:r>
            <a:br>
              <a:rPr lang="pl-PL" sz="3600" dirty="0" smtClean="0"/>
            </a:br>
            <a:r>
              <a:rPr lang="pl-PL" sz="3600" dirty="0" smtClean="0"/>
              <a:t>odzyskanie przez Polskę niepodległości</a:t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b="1" dirty="0" smtClean="0">
                <a:solidFill>
                  <a:srgbClr val="FF0000"/>
                </a:solidFill>
              </a:rPr>
              <a:t>1919r.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dirty="0" smtClean="0"/>
              <a:t>podpisanie pokoju w Wersalu</a:t>
            </a:r>
            <a:endParaRPr lang="pl-PL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nalezione obrazy dla zapytania propaganda w iii rzesz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503922" cy="3717032"/>
          </a:xfrm>
          <a:prstGeom prst="rect">
            <a:avLst/>
          </a:prstGeom>
          <a:noFill/>
        </p:spPr>
      </p:pic>
      <p:pic>
        <p:nvPicPr>
          <p:cNvPr id="3" name="Picture 2" descr="Znalezione obrazy dla zapytania narodziny iii rzesz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72656"/>
            <a:ext cx="5292080" cy="3367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98178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  palenie książek niezgodnych z obowiązującą ideologią panującej partii rządzącej</a:t>
            </a:r>
            <a:br>
              <a:rPr lang="pl-PL" sz="3600" dirty="0" smtClean="0"/>
            </a:br>
            <a:endParaRPr lang="pl-PL" dirty="0"/>
          </a:p>
        </p:txBody>
      </p:sp>
      <p:pic>
        <p:nvPicPr>
          <p:cNvPr id="3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563888" cy="4563888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5148064" y="2564904"/>
            <a:ext cx="3384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ogólnonarodowa akcja   </a:t>
            </a:r>
          </a:p>
          <a:p>
            <a:r>
              <a:rPr lang="pl-PL" sz="2000" dirty="0" smtClean="0"/>
              <a:t>”Przeciw nie-niemieckiemu</a:t>
            </a:r>
            <a:r>
              <a:rPr lang="pl-PL" dirty="0" smtClean="0"/>
              <a:t>”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148064" y="3983444"/>
            <a:ext cx="39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Palenie książek</a:t>
            </a:r>
          </a:p>
          <a:p>
            <a:r>
              <a:rPr lang="pl-PL" dirty="0" smtClean="0"/>
              <a:t> na </a:t>
            </a:r>
            <a:r>
              <a:rPr lang="pl-PL" dirty="0" err="1" smtClean="0"/>
              <a:t>Opernplatz</a:t>
            </a:r>
            <a:r>
              <a:rPr lang="pl-PL" dirty="0" smtClean="0"/>
              <a:t>  (ob. </a:t>
            </a:r>
            <a:r>
              <a:rPr lang="pl-PL" dirty="0" err="1" smtClean="0"/>
              <a:t>Bebelplatz</a:t>
            </a:r>
            <a:r>
              <a:rPr lang="pl-PL" dirty="0" smtClean="0"/>
              <a:t> ) w Berlinie – 10 maj 1933</a:t>
            </a:r>
            <a:endParaRPr 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64233" cy="4341932"/>
          </a:xfrm>
          <a:prstGeom prst="rect">
            <a:avLst/>
          </a:prstGeom>
          <a:noFill/>
        </p:spPr>
      </p:pic>
      <p:pic>
        <p:nvPicPr>
          <p:cNvPr id="5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85983"/>
            <a:ext cx="4788024" cy="3472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nalezione obrazy dla zapytania opernplatz berlin"/>
          <p:cNvPicPr>
            <a:picLocks noChangeAspect="1" noChangeArrowheads="1"/>
          </p:cNvPicPr>
          <p:nvPr/>
        </p:nvPicPr>
        <p:blipFill>
          <a:blip r:embed="rId2" cstate="print"/>
          <a:srcRect t="9649"/>
          <a:stretch>
            <a:fillRect/>
          </a:stretch>
        </p:blipFill>
        <p:spPr bwMode="auto">
          <a:xfrm>
            <a:off x="539552" y="0"/>
            <a:ext cx="7488832" cy="3645024"/>
          </a:xfrm>
          <a:prstGeom prst="rect">
            <a:avLst/>
          </a:prstGeom>
          <a:noFill/>
        </p:spPr>
      </p:pic>
      <p:pic>
        <p:nvPicPr>
          <p:cNvPr id="4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17032"/>
            <a:ext cx="4283968" cy="2855979"/>
          </a:xfrm>
          <a:prstGeom prst="rect">
            <a:avLst/>
          </a:prstGeom>
          <a:noFill/>
        </p:spPr>
      </p:pic>
      <p:pic>
        <p:nvPicPr>
          <p:cNvPr id="5" name="Picture 2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4218247" cy="2793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odpowiednie wychowanie dzieci i młodzieży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                             celem wychowania</a:t>
            </a:r>
          </a:p>
          <a:p>
            <a:pPr>
              <a:buNone/>
            </a:pPr>
            <a:r>
              <a:rPr lang="pl-PL" dirty="0" smtClean="0"/>
              <a:t>   był człowiek oddany państwu i bezwzględny wojownik</a:t>
            </a:r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organizacje dziecięce i młodzieżowe</a:t>
            </a:r>
            <a:br>
              <a:rPr lang="pl-PL" dirty="0" smtClean="0"/>
            </a:br>
            <a:r>
              <a:rPr lang="pl-PL" dirty="0" smtClean="0"/>
              <a:t>-  „Wilczki”- przedszkolaki</a:t>
            </a:r>
            <a:br>
              <a:rPr lang="pl-PL" dirty="0" smtClean="0"/>
            </a:br>
            <a:r>
              <a:rPr lang="pl-PL" dirty="0" smtClean="0"/>
              <a:t>-  „</a:t>
            </a:r>
            <a:r>
              <a:rPr lang="pl-PL" b="1" dirty="0" smtClean="0"/>
              <a:t>Hitlerjugend</a:t>
            </a:r>
            <a:r>
              <a:rPr lang="pl-PL" dirty="0" smtClean="0"/>
              <a:t>”– młodzież  Hitlera</a:t>
            </a:r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ćwiczenie ducha i ciała</a:t>
            </a:r>
            <a:br>
              <a:rPr lang="pl-PL" dirty="0" smtClean="0"/>
            </a:br>
            <a:r>
              <a:rPr lang="pl-PL" dirty="0" smtClean="0"/>
              <a:t>przekonanie do faszyzmu                                                            nienawiść do Żydów</a:t>
            </a:r>
            <a:br>
              <a:rPr lang="pl-PL" dirty="0" smtClean="0"/>
            </a:br>
            <a:r>
              <a:rPr lang="pl-PL" dirty="0" smtClean="0"/>
              <a:t>chęć bycia „nadczłowiekiem”</a:t>
            </a:r>
            <a:br>
              <a:rPr lang="pl-PL" dirty="0" smtClean="0"/>
            </a:br>
            <a:r>
              <a:rPr lang="pl-PL" dirty="0" smtClean="0"/>
              <a:t>bezwzględność</a:t>
            </a:r>
            <a:br>
              <a:rPr lang="pl-PL" dirty="0" smtClean="0"/>
            </a:br>
            <a:r>
              <a:rPr lang="pl-PL" dirty="0" smtClean="0"/>
              <a:t>pogarda dla słabszych</a:t>
            </a:r>
            <a:br>
              <a:rPr lang="pl-PL" dirty="0" smtClean="0"/>
            </a:br>
            <a:r>
              <a:rPr lang="pl-PL" dirty="0" smtClean="0"/>
              <a:t>obozy sprawnościowe              </a:t>
            </a:r>
            <a:endParaRPr lang="pl-PL" dirty="0"/>
          </a:p>
        </p:txBody>
      </p:sp>
      <p:pic>
        <p:nvPicPr>
          <p:cNvPr id="4" name="Picture 4" descr="Znalezione obrazy dla zapytania hitlerjugend"/>
          <p:cNvPicPr>
            <a:picLocks noChangeAspect="1" noChangeArrowheads="1"/>
          </p:cNvPicPr>
          <p:nvPr/>
        </p:nvPicPr>
        <p:blipFill>
          <a:blip r:embed="rId2" cstate="print"/>
          <a:srcRect b="6874"/>
          <a:stretch>
            <a:fillRect/>
          </a:stretch>
        </p:blipFill>
        <p:spPr bwMode="auto">
          <a:xfrm>
            <a:off x="6444208" y="3284984"/>
            <a:ext cx="2375381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nalezione obrazy dla zapytania hitlerju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112568" cy="3702444"/>
          </a:xfrm>
          <a:prstGeom prst="rect">
            <a:avLst/>
          </a:prstGeom>
          <a:noFill/>
        </p:spPr>
      </p:pic>
      <p:pic>
        <p:nvPicPr>
          <p:cNvPr id="3" name="Picture 4" descr="Znalezione obrazy dla zapytania hitlerju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12976"/>
            <a:ext cx="515543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Znalezione obrazy dla zapytania hitlerju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608511" cy="3096344"/>
          </a:xfrm>
          <a:prstGeom prst="rect">
            <a:avLst/>
          </a:prstGeom>
          <a:noFill/>
        </p:spPr>
      </p:pic>
      <p:pic>
        <p:nvPicPr>
          <p:cNvPr id="3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 b="4545"/>
          <a:stretch>
            <a:fillRect/>
          </a:stretch>
        </p:blipFill>
        <p:spPr bwMode="auto">
          <a:xfrm>
            <a:off x="467544" y="3573016"/>
            <a:ext cx="4217869" cy="3024336"/>
          </a:xfrm>
          <a:prstGeom prst="rect">
            <a:avLst/>
          </a:prstGeom>
          <a:noFill/>
        </p:spPr>
      </p:pic>
      <p:pic>
        <p:nvPicPr>
          <p:cNvPr id="4" name="Picture 2" descr="Znalezione obrazy dla zapytania hitlerjuge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73016"/>
            <a:ext cx="3960440" cy="3020675"/>
          </a:xfrm>
          <a:prstGeom prst="rect">
            <a:avLst/>
          </a:prstGeom>
          <a:noFill/>
        </p:spPr>
      </p:pic>
      <p:pic>
        <p:nvPicPr>
          <p:cNvPr id="5" name="Picture 2" descr="Znalezione obrazy dla zapytania hitlerjuge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"/>
            <a:ext cx="4545829" cy="3242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8482" name="Picture 2" descr="Znalezione obrazy dla zapytania hitlerju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32656"/>
            <a:ext cx="8667750" cy="580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Znalezione obrazy dla zapytania hitlerjugend"/>
          <p:cNvPicPr>
            <a:picLocks noChangeAspect="1" noChangeArrowheads="1"/>
          </p:cNvPicPr>
          <p:nvPr/>
        </p:nvPicPr>
        <p:blipFill>
          <a:blip r:embed="rId2" cstate="print"/>
          <a:srcRect b="4653"/>
          <a:stretch>
            <a:fillRect/>
          </a:stretch>
        </p:blipFill>
        <p:spPr bwMode="auto">
          <a:xfrm>
            <a:off x="0" y="0"/>
            <a:ext cx="6096000" cy="4005064"/>
          </a:xfrm>
          <a:prstGeom prst="rect">
            <a:avLst/>
          </a:prstGeom>
          <a:noFill/>
        </p:spPr>
      </p:pic>
      <p:pic>
        <p:nvPicPr>
          <p:cNvPr id="4" name="Picture 2" descr="Znalezione obrazy dla zapytania hitlerju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877" y="3068960"/>
            <a:ext cx="4812123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4954562"/>
          </a:xfrm>
        </p:spPr>
        <p:txBody>
          <a:bodyPr>
            <a:normAutofit/>
          </a:bodyPr>
          <a:lstStyle/>
          <a:p>
            <a:r>
              <a:rPr lang="pl-PL" sz="3600" dirty="0" smtClean="0"/>
              <a:t>Przypomnij:</a:t>
            </a:r>
            <a:br>
              <a:rPr lang="pl-PL" sz="3600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Jakie były postanowienia traktatu wersalskiego </a:t>
            </a:r>
            <a:br>
              <a:rPr lang="pl-PL" sz="3600" b="1" dirty="0" smtClean="0"/>
            </a:br>
            <a:r>
              <a:rPr lang="pl-PL" sz="3600" b="1" dirty="0" smtClean="0"/>
              <a:t>w sprawie polskiej?</a:t>
            </a:r>
            <a:endParaRPr lang="pl-PL" sz="36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mit matki - Niemki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miejsce kobiety w domu</a:t>
            </a:r>
          </a:p>
          <a:p>
            <a:pPr>
              <a:buNone/>
            </a:pPr>
            <a:r>
              <a:rPr lang="pl-PL" dirty="0" smtClean="0"/>
              <a:t>zasada  </a:t>
            </a:r>
            <a:r>
              <a:rPr lang="pl-PL" b="1" dirty="0" smtClean="0"/>
              <a:t>3 x K                       </a:t>
            </a:r>
            <a:r>
              <a:rPr lang="pl-PL" dirty="0" smtClean="0"/>
              <a:t>kościół, kuchnia, dzieci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rodzina niemiecka powinna mieć co najmniej 4 dzieci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 kobiety, które urodziły  4 lub więcej dzieci, otrzymywały Honorowy Krzyż Niemieckiej Matki, uroczyście wręczany w dniu urodzin matki Hitlera</a:t>
            </a:r>
          </a:p>
          <a:p>
            <a:endParaRPr lang="pl-PL" dirty="0"/>
          </a:p>
        </p:txBody>
      </p:sp>
      <p:pic>
        <p:nvPicPr>
          <p:cNvPr id="5" name="Picture 2" descr="Znalezione obrazy dla zapytania plakat propagandowy III rzeszy idealna rodzina aryjsk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733038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 smtClean="0"/>
              <a:t>              mit matki – Niemki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pic>
        <p:nvPicPr>
          <p:cNvPr id="3" name="Picture 2" descr="Znalezione obrazy dla zapytania kobiety w iii rzesz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6632600" cy="494622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0" y="54452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Rodzina </a:t>
            </a:r>
            <a:r>
              <a:rPr lang="pl-PL" sz="2400" b="1" dirty="0" smtClean="0"/>
              <a:t>Josepha Goebbelsa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 ministra propagandy i oświecenia publicznego,                                               jednego z najbliższych współpracowników Hitlera</a:t>
            </a:r>
            <a:endParaRPr lang="pl-PL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6950"/>
          </a:xfrm>
        </p:spPr>
        <p:txBody>
          <a:bodyPr>
            <a:normAutofit fontScale="90000"/>
          </a:bodyPr>
          <a:lstStyle/>
          <a:p>
            <a:r>
              <a:rPr lang="pl-PL" sz="2700" b="1" dirty="0" smtClean="0"/>
              <a:t>terror wobec wrogów </a:t>
            </a:r>
            <a:r>
              <a:rPr lang="pl-PL" sz="2700" dirty="0" smtClean="0"/>
              <a:t>(komuniści, Żydzi) – obozy koncentracyjne</a:t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b="1" dirty="0" smtClean="0"/>
              <a:t>obozy koncentracyjne </a:t>
            </a:r>
            <a:r>
              <a:rPr lang="pl-PL" sz="2700" dirty="0" smtClean="0"/>
              <a:t>– obozy pracy przymusowej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667500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 l="2609" t="31818" r="32174" b="2589"/>
          <a:stretch>
            <a:fillRect/>
          </a:stretch>
        </p:blipFill>
        <p:spPr bwMode="auto">
          <a:xfrm>
            <a:off x="971600" y="0"/>
            <a:ext cx="6264696" cy="691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/>
              <a:t>Dachau</a:t>
            </a:r>
            <a:r>
              <a:rPr lang="pl-PL" sz="3200" dirty="0" smtClean="0"/>
              <a:t> pierwszy nazistowski obóz koncentracyjny</a:t>
            </a:r>
            <a:br>
              <a:rPr lang="pl-PL" sz="3200" dirty="0" smtClean="0"/>
            </a:br>
            <a:r>
              <a:rPr lang="pl-PL" sz="3200" dirty="0" smtClean="0"/>
              <a:t>                                            1933 r.   </a:t>
            </a:r>
            <a:endParaRPr lang="pl-PL" sz="3200" dirty="0"/>
          </a:p>
        </p:txBody>
      </p:sp>
      <p:pic>
        <p:nvPicPr>
          <p:cNvPr id="5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516216" cy="5066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115595" cy="4005064"/>
          </a:xfrm>
          <a:prstGeom prst="rect">
            <a:avLst/>
          </a:prstGeom>
          <a:noFill/>
        </p:spPr>
      </p:pic>
      <p:pic>
        <p:nvPicPr>
          <p:cNvPr id="4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844397"/>
            <a:ext cx="3995936" cy="3013603"/>
          </a:xfrm>
          <a:prstGeom prst="rect">
            <a:avLst/>
          </a:prstGeom>
          <a:noFill/>
        </p:spPr>
      </p:pic>
      <p:pic>
        <p:nvPicPr>
          <p:cNvPr id="5" name="Picture 4" descr="Znalezione obrazy dla zapytania niewolnicza praca w obozach koncentracyjny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199"/>
            <a:ext cx="4572000" cy="297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25856" cy="5688632"/>
          </a:xfrm>
          <a:prstGeom prst="rect">
            <a:avLst/>
          </a:prstGeom>
          <a:noFill/>
        </p:spPr>
      </p:pic>
      <p:pic>
        <p:nvPicPr>
          <p:cNvPr id="4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665" y="3614201"/>
            <a:ext cx="4164335" cy="3243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4963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prześladowania Żydów</a:t>
            </a:r>
            <a:endParaRPr lang="pl-PL" sz="3600" b="1" dirty="0"/>
          </a:p>
        </p:txBody>
      </p:sp>
      <p:pic>
        <p:nvPicPr>
          <p:cNvPr id="3" name="Picture 2" descr="https://upload.wikimedia.org/wikipedia/commons/a/a7/Bundesarchiv_Bild_102-14468%2C_Berlin%2C_NS-Boykott_gegen_j%C3%BCdische_Gesch%C3%A4f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836712"/>
            <a:ext cx="7091695" cy="468052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0" y="569115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„</a:t>
            </a:r>
            <a:r>
              <a:rPr lang="pl-PL" sz="2800" dirty="0" smtClean="0"/>
              <a:t>Niemcy, brońcie się! Nie kupujcie u Żydów!” </a:t>
            </a:r>
          </a:p>
          <a:p>
            <a:pPr algn="ctr"/>
            <a:r>
              <a:rPr lang="pl-PL" sz="2800" dirty="0" smtClean="0"/>
              <a:t>głosi plakat naklejany przez bojówkarza</a:t>
            </a:r>
            <a:endParaRPr lang="pl-PL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prześladowania Żydów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Ustawy norymberskie  </a:t>
            </a:r>
            <a:r>
              <a:rPr lang="pl-PL" dirty="0" smtClean="0"/>
              <a:t>1935r.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-  pozbawienie Żydów praw obywatelskich</a:t>
            </a:r>
          </a:p>
          <a:p>
            <a:pPr>
              <a:buNone/>
            </a:pPr>
            <a:r>
              <a:rPr lang="pl-PL" dirty="0" smtClean="0"/>
              <a:t>-  zakaz zawierania małżeństw z Niemcami</a:t>
            </a:r>
          </a:p>
          <a:p>
            <a:pPr>
              <a:buNone/>
            </a:pPr>
            <a:r>
              <a:rPr lang="pl-PL" dirty="0" smtClean="0"/>
              <a:t>-  zakaz prowadzenia działalności gospodarczej i sprawowania urzędów</a:t>
            </a:r>
          </a:p>
          <a:p>
            <a:pPr>
              <a:buNone/>
            </a:pPr>
            <a:r>
              <a:rPr lang="pl-PL" dirty="0" smtClean="0"/>
              <a:t>-  zakaz wykonywania większości zawodów, studiowania</a:t>
            </a:r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 smtClean="0"/>
              <a:t>Postanowienia traktatu wersalskiego        w sprawie polskiej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przyłączenie do Polski Pomorza Gdańskiego, Wielkopolski</a:t>
            </a:r>
          </a:p>
          <a:p>
            <a:r>
              <a:rPr lang="pl-PL" dirty="0" smtClean="0"/>
              <a:t>utworzenie z Gdańska i najbliższej okolicy Wolnego Miasta Gdańska  pod kontrolą Ligii Narodów</a:t>
            </a:r>
          </a:p>
          <a:p>
            <a:r>
              <a:rPr lang="pl-PL" dirty="0" smtClean="0"/>
              <a:t>o losie Górnego Śląska, </a:t>
            </a:r>
            <a:r>
              <a:rPr lang="pl-PL" dirty="0" err="1" smtClean="0"/>
              <a:t>Powiśla</a:t>
            </a:r>
            <a:r>
              <a:rPr lang="pl-PL" dirty="0" smtClean="0"/>
              <a:t>, Warmii i Mazura miały zadecydować wyniki plebiscytów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pl-PL" b="1" dirty="0" smtClean="0"/>
              <a:t>prześladowania Żydów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/>
          <a:lstStyle/>
          <a:p>
            <a:r>
              <a:rPr lang="pl-PL" b="1" dirty="0" smtClean="0"/>
              <a:t>„noc kryształowa”  1938r</a:t>
            </a:r>
            <a:r>
              <a:rPr lang="pl-PL" dirty="0" smtClean="0"/>
              <a:t>. – pogrom Żydów</a:t>
            </a:r>
          </a:p>
          <a:p>
            <a:pPr>
              <a:buNone/>
            </a:pPr>
            <a:r>
              <a:rPr lang="pl-PL" dirty="0" smtClean="0"/>
              <a:t>Hitlerowscy podpalili 171 synagog, zniszczyli 7,5 tys. sklepów i zdemolowali wszystkie cmentarze,</a:t>
            </a:r>
          </a:p>
          <a:p>
            <a:pPr>
              <a:buNone/>
            </a:pPr>
            <a:r>
              <a:rPr lang="pl-PL" dirty="0" smtClean="0"/>
              <a:t>ok. 30 tyś. Żydów trafiło do obozów koncentracyjnych</a:t>
            </a:r>
          </a:p>
          <a:p>
            <a:endParaRPr lang="pl-PL" dirty="0"/>
          </a:p>
        </p:txBody>
      </p:sp>
      <p:pic>
        <p:nvPicPr>
          <p:cNvPr id="4" name="Picture 2" descr="Znalezione obrazy dla zapytania noc kryształ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5328592" cy="3530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nalezione obrazy dla zapytania noc kryształ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364088" cy="4023067"/>
          </a:xfrm>
          <a:prstGeom prst="rect">
            <a:avLst/>
          </a:prstGeom>
          <a:noFill/>
        </p:spPr>
      </p:pic>
      <p:pic>
        <p:nvPicPr>
          <p:cNvPr id="4" name="Picture 8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43513"/>
            <a:ext cx="4860032" cy="3213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6" name="Picture 6" descr="Znalezione obrazy dla zapytania noc kryształ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28592" cy="3549531"/>
          </a:xfrm>
          <a:prstGeom prst="rect">
            <a:avLst/>
          </a:prstGeom>
          <a:noFill/>
        </p:spPr>
      </p:pic>
      <p:pic>
        <p:nvPicPr>
          <p:cNvPr id="5" name="Picture 2" descr="Znalezione obrazy dla zapytania noc kryształo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068960"/>
            <a:ext cx="6315075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Pomnik pomordowanych Żydów Europy w Berlinie</a:t>
            </a:r>
            <a:endParaRPr lang="pl-PL" sz="3200" b="1" dirty="0"/>
          </a:p>
        </p:txBody>
      </p:sp>
      <p:pic>
        <p:nvPicPr>
          <p:cNvPr id="199682" name="Picture 2" descr="Znalezione obrazy dla zapytania pomnik pomordowanych zydow europy ber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381500" cy="3286126"/>
          </a:xfrm>
          <a:prstGeom prst="rect">
            <a:avLst/>
          </a:prstGeom>
          <a:noFill/>
        </p:spPr>
      </p:pic>
      <p:pic>
        <p:nvPicPr>
          <p:cNvPr id="199684" name="Picture 4" descr="Znalezione obrazy dla zapytania pomnik pomordowanych zydow europy ber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473612"/>
            <a:ext cx="5231904" cy="3384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f/fb/Denkmal_f%C3%BCr_die_ermordeten_Juden_Europas_7.jpg/800px-Denkmal_f%C3%BCr_die_ermordeten_Juden_Europas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620000" cy="496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632848" cy="5724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2200" dirty="0" smtClean="0"/>
              <a:t>Rezolucja Niemieckiego Bundestagu z dnia 25 czerwca 1999 roku głosi:</a:t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1.1 Republika Federalna Niemiec utworzy w Berlinie miejsce pamięci ku czci zamordowanych Żydów Europy.</a:t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1.2 </a:t>
            </a:r>
            <a:r>
              <a:rPr lang="pl-PL" sz="2200" b="1" dirty="0" smtClean="0"/>
              <a:t>Utworzeniem tego miejsca pamięci pragniemy: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  -  uczcić ofiary zamordowanych Żydów,</a:t>
            </a:r>
            <a:br>
              <a:rPr lang="pl-PL" sz="2200" dirty="0" smtClean="0"/>
            </a:br>
            <a:r>
              <a:rPr lang="pl-PL" sz="2200" dirty="0" smtClean="0"/>
              <a:t>  -  zachować w żywej pamięci niewyobrażalne wydarzenia z niemieckiej historii,</a:t>
            </a:r>
            <a:br>
              <a:rPr lang="pl-PL" sz="2200" dirty="0" smtClean="0"/>
            </a:br>
            <a:r>
              <a:rPr lang="pl-PL" sz="2200" dirty="0" smtClean="0"/>
              <a:t>  -  ostrzegać przyszłe pokolenia, by nigdy nikt nie łamał praw człowieka, by były chronione zasady demokratycznego państwa oraz równość obywateli wobec prawa i by się sprzeciwiać wszelkim rodzajom dyktatury i przemocy.</a:t>
            </a:r>
            <a:br>
              <a:rPr lang="pl-PL" sz="2200" dirty="0" smtClean="0"/>
            </a:br>
            <a:r>
              <a:rPr lang="pl-PL" sz="2200" dirty="0" smtClean="0"/>
              <a:t>[...]</a:t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Budowę rozpoczęto </a:t>
            </a:r>
            <a:r>
              <a:rPr lang="pl-PL" sz="2200" dirty="0" smtClean="0">
                <a:hlinkClick r:id="rId2" tooltip="1 kwietnia"/>
              </a:rPr>
              <a:t>1 kwietnia</a:t>
            </a:r>
            <a:r>
              <a:rPr lang="pl-PL" sz="2200" dirty="0" smtClean="0"/>
              <a:t> </a:t>
            </a:r>
            <a:r>
              <a:rPr lang="pl-PL" sz="2200" dirty="0" smtClean="0">
                <a:hlinkClick r:id="rId3" tooltip="2003"/>
              </a:rPr>
              <a:t>2003</a:t>
            </a:r>
            <a:r>
              <a:rPr lang="pl-PL" sz="2200" dirty="0" smtClean="0"/>
              <a:t>. </a:t>
            </a:r>
            <a:r>
              <a:rPr lang="pl-PL" sz="2200" dirty="0" smtClean="0">
                <a:hlinkClick r:id="rId4" tooltip="15 grudnia"/>
              </a:rPr>
              <a:t>15 grudnia</a:t>
            </a:r>
            <a:r>
              <a:rPr lang="pl-PL" sz="2200" dirty="0" smtClean="0"/>
              <a:t> </a:t>
            </a:r>
            <a:r>
              <a:rPr lang="pl-PL" sz="2200" dirty="0" smtClean="0">
                <a:hlinkClick r:id="rId5" tooltip="2004"/>
              </a:rPr>
              <a:t>2004</a:t>
            </a:r>
            <a:r>
              <a:rPr lang="pl-PL" sz="2200" dirty="0" smtClean="0"/>
              <a:t> ustawiono uroczyście ostatnią z 2711 betonowych steli.</a:t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Po odsłonięciu pomnika środowiska </a:t>
            </a:r>
            <a:r>
              <a:rPr lang="pl-PL" sz="2200" dirty="0" err="1" smtClean="0"/>
              <a:t>Sinti</a:t>
            </a:r>
            <a:r>
              <a:rPr lang="pl-PL" sz="2200" dirty="0" smtClean="0"/>
              <a:t> i Romów oraz homoseksualistów i osób niepełnosprawnych wyraziły niezadowolenie, że pomnikiem uczczono tylko jedną z grup ofiar zbrodni hitlerowskich.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pl-PL" dirty="0" smtClean="0"/>
              <a:t>-  rozbudowa niemieckiej armii i przemysłu zbrojeniowego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„Armaty zamiast masła”</a:t>
            </a:r>
            <a:endParaRPr lang="pl-PL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pl-PL" sz="3600" b="1" smtClean="0"/>
              <a:t>WSPÓŁPRACOWNICY HITLERA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428625" y="3071813"/>
            <a:ext cx="2000250" cy="7143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Herman G</a:t>
            </a:r>
            <a:r>
              <a:rPr lang="hu-HU" b="1" dirty="0"/>
              <a:t>őring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/>
              <a:t>Marszałek Luftwaffe</a:t>
            </a:r>
            <a:endParaRPr lang="pl-PL" sz="1600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214313" y="6000750"/>
            <a:ext cx="2286000" cy="7143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Alfred Rosenberg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Główny ideolog NSDAP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6357938" y="6000750"/>
            <a:ext cx="2143125" cy="7143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Reinhard Heydrich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Szef RSHA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3286125" y="6000750"/>
            <a:ext cx="2143125" cy="7143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Heinrich Himmler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Dowódca SS i Gestapo, 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3286125" y="3071813"/>
            <a:ext cx="2143125" cy="7143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Joseph Goebbels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Minister propagandy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6357938" y="3071813"/>
            <a:ext cx="2143125" cy="7143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Rudolf Hess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Zastępca szefa NSDAP</a:t>
            </a:r>
          </a:p>
        </p:txBody>
      </p:sp>
      <p:pic>
        <p:nvPicPr>
          <p:cNvPr id="12297" name="Picture 9" descr="C:\Users\Lena\Pictures\413px-Bundesarchiv_Bild_183-1987-0313-507,_Rudolf_H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1214438"/>
            <a:ext cx="128587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C:\Users\Lena\Pictures\955369-herma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214438"/>
            <a:ext cx="127952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C:\Users\Lena\Pictures\Bundesarchiv_Bild_183-1989-0821-502,_Joseph_Goebbe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1214438"/>
            <a:ext cx="12858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C:\Users\Lena\Pictures\410px-Bundesarchiv_Bild_183-1985-0723-500,_Alfred_Rosenber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071938"/>
            <a:ext cx="1285875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C:\Users\Lena\Pictures\427px-Bundesarchiv_Bild_183-R99621,_Heinrich_Himml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4071938"/>
            <a:ext cx="1357312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 descr="C:\Users\Lena\Pictures\415px-Bundesarchiv_Bild_146-1969-054-16,_Reinhard_Heydric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63" y="4071938"/>
            <a:ext cx="13049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pl-PL" sz="3600" b="1" smtClean="0"/>
              <a:t>WSPÓŁPRACOWNICY HITLERA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428625" y="3071813"/>
            <a:ext cx="2000250" cy="7143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Albert Speer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Architekt Hitlera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3286125" y="3071813"/>
            <a:ext cx="2143125" cy="7143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Hans Frank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Generalny Gubernator ziem polskich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5929313" y="3071813"/>
            <a:ext cx="2928937" cy="7143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Joachim von Ribbentrop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Minister spraw </a:t>
            </a:r>
            <a:r>
              <a:rPr lang="pl-PL" dirty="0" err="1"/>
              <a:t>zagranicz</a:t>
            </a:r>
            <a:r>
              <a:rPr lang="pl-PL" dirty="0"/>
              <a:t>.</a:t>
            </a:r>
          </a:p>
        </p:txBody>
      </p:sp>
      <p:pic>
        <p:nvPicPr>
          <p:cNvPr id="13318" name="Picture 2" descr="C:\Users\Lena\Pictures\Albert_Speer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214438"/>
            <a:ext cx="13001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 descr="C:\Users\Lena\Pictures\bild_183-b02785_501x0_0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1214438"/>
            <a:ext cx="1357312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" descr="C:\Users\Lena\Pictures\405px-Bundesarchiv_Bild_183-H04810,_Joachim_von_Ribbentr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214438"/>
            <a:ext cx="12604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4954562"/>
          </a:xfrm>
        </p:spPr>
        <p:txBody>
          <a:bodyPr>
            <a:normAutofit/>
          </a:bodyPr>
          <a:lstStyle/>
          <a:p>
            <a:r>
              <a:rPr lang="pl-PL" sz="3600" dirty="0" smtClean="0"/>
              <a:t>Przypomnij:</a:t>
            </a:r>
            <a:br>
              <a:rPr lang="pl-PL" sz="3600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Jakie były postanowienia traktatu wersalskiego </a:t>
            </a:r>
            <a:br>
              <a:rPr lang="pl-PL" sz="3600" b="1" dirty="0" smtClean="0"/>
            </a:br>
            <a:r>
              <a:rPr lang="pl-PL" sz="3600" b="1" dirty="0" smtClean="0"/>
              <a:t>w sprawie Niemiec</a:t>
            </a:r>
            <a:r>
              <a:rPr lang="pl-PL" sz="3600" dirty="0" smtClean="0"/>
              <a:t>?</a:t>
            </a:r>
            <a:endParaRPr lang="pl-PL" sz="36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pl-PL" sz="1800" dirty="0" smtClean="0"/>
              <a:t>PODSUMOWANIE</a:t>
            </a:r>
            <a:br>
              <a:rPr lang="pl-PL" sz="1800" dirty="0" smtClean="0"/>
            </a:br>
            <a:r>
              <a:rPr lang="pl-PL" sz="2800" b="1" dirty="0" smtClean="0"/>
              <a:t>Niemcy – państwem totalitarnym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142984"/>
            <a:ext cx="8786874" cy="4983179"/>
          </a:xfrm>
        </p:spPr>
        <p:txBody>
          <a:bodyPr>
            <a:normAutofit fontScale="92500" lnSpcReduction="20000"/>
          </a:bodyPr>
          <a:lstStyle/>
          <a:p>
            <a:r>
              <a:rPr lang="pl-PL" sz="1700" b="1" dirty="0" smtClean="0"/>
              <a:t>System </a:t>
            </a:r>
            <a:r>
              <a:rPr lang="pl-PL" sz="1700" b="1" dirty="0" err="1" smtClean="0"/>
              <a:t>monopartyjny</a:t>
            </a:r>
            <a:r>
              <a:rPr lang="pl-PL" sz="1700" b="1" dirty="0" smtClean="0"/>
              <a:t> </a:t>
            </a:r>
            <a:r>
              <a:rPr lang="pl-PL" sz="1700" dirty="0" smtClean="0"/>
              <a:t>– </a:t>
            </a:r>
            <a:r>
              <a:rPr lang="pl-PL" sz="1700" b="1" dirty="0" smtClean="0"/>
              <a:t>NSDAP</a:t>
            </a:r>
            <a:r>
              <a:rPr lang="pl-PL" sz="1700" dirty="0" smtClean="0"/>
              <a:t> – Narodowosocjalistyczna Niemiecka Partia Robotników była jedyną partią w państwie</a:t>
            </a:r>
          </a:p>
          <a:p>
            <a:pPr>
              <a:buNone/>
            </a:pPr>
            <a:endParaRPr lang="pl-PL" sz="1700" dirty="0" smtClean="0"/>
          </a:p>
          <a:p>
            <a:pPr>
              <a:defRPr/>
            </a:pPr>
            <a:r>
              <a:rPr lang="pl-PL" sz="1700" b="1" dirty="0" smtClean="0"/>
              <a:t>Scentralizowany system władzy</a:t>
            </a:r>
            <a:r>
              <a:rPr lang="pl-PL" sz="1700" dirty="0" smtClean="0"/>
              <a:t>, na czele którego stoi wódz - f</a:t>
            </a:r>
            <a:r>
              <a:rPr lang="hu-HU" sz="1700" dirty="0" smtClean="0"/>
              <a:t>űhrer</a:t>
            </a:r>
            <a:r>
              <a:rPr lang="pl-PL" sz="1700" dirty="0" smtClean="0"/>
              <a:t>. Zarządzał państwem poprzez aparat państwowy całkowicie oparty na NSDAP</a:t>
            </a:r>
          </a:p>
          <a:p>
            <a:pPr>
              <a:buNone/>
              <a:defRPr/>
            </a:pPr>
            <a:endParaRPr lang="pl-PL" sz="1700" b="1" i="1" dirty="0" smtClean="0"/>
          </a:p>
          <a:p>
            <a:r>
              <a:rPr lang="pl-PL" sz="1700" b="1" dirty="0" smtClean="0"/>
              <a:t>Zniesienie wolności demokratycznych </a:t>
            </a:r>
            <a:r>
              <a:rPr lang="pl-PL" sz="1700" dirty="0" smtClean="0"/>
              <a:t>–</a:t>
            </a:r>
            <a:r>
              <a:rPr lang="pl-PL" sz="1700" b="1" dirty="0" smtClean="0"/>
              <a:t> </a:t>
            </a:r>
            <a:r>
              <a:rPr lang="pl-PL" sz="1700" dirty="0" smtClean="0"/>
              <a:t>wolności słowa, prasy, stowarzyszeń, wolności osobistej i majątkowej</a:t>
            </a:r>
          </a:p>
          <a:p>
            <a:pPr>
              <a:buNone/>
            </a:pPr>
            <a:r>
              <a:rPr lang="pl-PL" sz="1700" b="1" i="1" dirty="0" smtClean="0"/>
              <a:t> </a:t>
            </a:r>
          </a:p>
          <a:p>
            <a:pPr>
              <a:defRPr/>
            </a:pPr>
            <a:r>
              <a:rPr lang="pl-PL" sz="1700" b="1" dirty="0" smtClean="0"/>
              <a:t>Rozwiązanie wielu organizacji </a:t>
            </a:r>
            <a:r>
              <a:rPr lang="pl-PL" sz="1700" dirty="0" smtClean="0"/>
              <a:t>– na ich miejsce powoływano nowe kontrolowane przez</a:t>
            </a:r>
            <a:r>
              <a:rPr lang="pl-PL" sz="1700" b="1" dirty="0" smtClean="0"/>
              <a:t> </a:t>
            </a:r>
            <a:r>
              <a:rPr lang="pl-PL" sz="1700" dirty="0" smtClean="0"/>
              <a:t>NSDAP, a tym samym przez państwo m.in.  </a:t>
            </a:r>
            <a:r>
              <a:rPr lang="pl-PL" sz="1700" b="1" dirty="0" smtClean="0"/>
              <a:t>Hitlerjugend </a:t>
            </a:r>
          </a:p>
          <a:p>
            <a:pPr>
              <a:buNone/>
              <a:defRPr/>
            </a:pPr>
            <a:endParaRPr lang="pl-PL" sz="1700" b="1" dirty="0" smtClean="0"/>
          </a:p>
          <a:p>
            <a:pPr>
              <a:defRPr/>
            </a:pPr>
            <a:r>
              <a:rPr lang="pl-PL" sz="1700" b="1" dirty="0" smtClean="0"/>
              <a:t>Rozwój propagandy, </a:t>
            </a:r>
            <a:r>
              <a:rPr lang="pl-PL" sz="1700" dirty="0" smtClean="0"/>
              <a:t>której celem było głoszenie ideologii faszystowskiej</a:t>
            </a:r>
          </a:p>
          <a:p>
            <a:pPr>
              <a:buNone/>
              <a:defRPr/>
            </a:pPr>
            <a:endParaRPr lang="pl-PL" sz="1700" dirty="0" smtClean="0"/>
          </a:p>
          <a:p>
            <a:pPr>
              <a:defRPr/>
            </a:pPr>
            <a:r>
              <a:rPr lang="pl-PL" sz="1700" b="1" dirty="0" smtClean="0"/>
              <a:t>Indoktrynacja </a:t>
            </a:r>
            <a:r>
              <a:rPr lang="pl-PL" sz="1700" dirty="0" smtClean="0"/>
              <a:t> - wpajanie obywatelom jedynie słusznej ideologii</a:t>
            </a:r>
          </a:p>
          <a:p>
            <a:pPr>
              <a:defRPr/>
            </a:pPr>
            <a:endParaRPr lang="pl-PL" sz="1700" dirty="0" smtClean="0"/>
          </a:p>
          <a:p>
            <a:pPr>
              <a:defRPr/>
            </a:pPr>
            <a:r>
              <a:rPr lang="pl-PL" sz="1700" b="1" dirty="0" smtClean="0"/>
              <a:t>Likwidacja przeciwników politycznych </a:t>
            </a:r>
            <a:r>
              <a:rPr lang="pl-PL" sz="1700" dirty="0" smtClean="0"/>
              <a:t>– od 1933 r. zakładania obozów koncentracyjnych: Dachau, Oranienburg, Buchenwald,  do których zsyłano ludzi bez wyroku sądu</a:t>
            </a:r>
          </a:p>
          <a:p>
            <a:pPr>
              <a:buNone/>
              <a:defRPr/>
            </a:pPr>
            <a:endParaRPr lang="pl-PL" sz="1700" dirty="0" smtClean="0"/>
          </a:p>
          <a:p>
            <a:pPr>
              <a:defRPr/>
            </a:pPr>
            <a:r>
              <a:rPr lang="pl-PL" sz="1700" b="1" dirty="0" smtClean="0"/>
              <a:t>Stosowanie eugeniki </a:t>
            </a:r>
            <a:r>
              <a:rPr lang="pl-PL" sz="1700" dirty="0" smtClean="0"/>
              <a:t>– działań mających na celu „udoskonalenie rasy nordyckiej”. Ludzi chorych poddawano eutanazji, setki tysięcy sterylizowano</a:t>
            </a:r>
          </a:p>
          <a:p>
            <a:pPr>
              <a:buNone/>
              <a:defRPr/>
            </a:pPr>
            <a:endParaRPr lang="pl-PL" sz="1400" dirty="0" smtClean="0"/>
          </a:p>
          <a:p>
            <a:pPr algn="ctr">
              <a:buNone/>
              <a:defRPr/>
            </a:pPr>
            <a:endParaRPr lang="pl-PL" sz="1400" dirty="0" smtClean="0"/>
          </a:p>
          <a:p>
            <a:pPr algn="ctr">
              <a:buNone/>
              <a:defRPr/>
            </a:pPr>
            <a:endParaRPr lang="pl-PL" sz="1400" dirty="0" smtClean="0"/>
          </a:p>
          <a:p>
            <a:pPr>
              <a:defRPr/>
            </a:pPr>
            <a:endParaRPr lang="pl-PL" sz="1400" dirty="0" smtClean="0"/>
          </a:p>
          <a:p>
            <a:pPr algn="ctr">
              <a:defRPr/>
            </a:pPr>
            <a:endParaRPr lang="pl-PL" sz="1400" b="1" dirty="0" smtClean="0"/>
          </a:p>
          <a:p>
            <a:pPr algn="ctr">
              <a:defRPr/>
            </a:pPr>
            <a:endParaRPr lang="pl-PL" sz="1400" b="1" dirty="0" smtClean="0"/>
          </a:p>
          <a:p>
            <a:pPr algn="ctr">
              <a:defRPr/>
            </a:pPr>
            <a:endParaRPr lang="pl-PL" sz="1400" b="1" dirty="0" smtClean="0"/>
          </a:p>
          <a:p>
            <a:pPr>
              <a:buNone/>
              <a:defRPr/>
            </a:pPr>
            <a:endParaRPr lang="pl-PL" sz="1400" dirty="0" smtClean="0"/>
          </a:p>
          <a:p>
            <a:endParaRPr lang="pl-PL" sz="1400" b="1" i="1" dirty="0" smtClean="0"/>
          </a:p>
          <a:p>
            <a:endParaRPr lang="pl-PL" sz="1400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pl-PL" sz="1800" dirty="0" smtClean="0"/>
              <a:t>PODSUMOWANIE</a:t>
            </a:r>
            <a:br>
              <a:rPr lang="pl-PL" sz="1800" dirty="0" smtClean="0"/>
            </a:br>
            <a:r>
              <a:rPr lang="pl-PL" sz="2800" b="1" dirty="0" smtClean="0"/>
              <a:t>Niemcy – państwem totalitarnym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142984"/>
            <a:ext cx="8786874" cy="557216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pl-PL" sz="1700" b="1" dirty="0" smtClean="0"/>
              <a:t>Rozwój aparatu bezpieczeństwa  - Niemcy państwem policyjnym, </a:t>
            </a:r>
            <a:r>
              <a:rPr lang="pl-PL" sz="1700" dirty="0" smtClean="0"/>
              <a:t>na czele którego stoi </a:t>
            </a:r>
            <a:r>
              <a:rPr lang="pl-PL" sz="1700" b="1" dirty="0" smtClean="0"/>
              <a:t>RSHA – Urząd Spraw Bezpieczeństwa Rzeszy, </a:t>
            </a:r>
            <a:r>
              <a:rPr lang="pl-PL" sz="1700" dirty="0" smtClean="0"/>
              <a:t>któremu podlega </a:t>
            </a:r>
            <a:r>
              <a:rPr lang="pl-PL" sz="1700" b="1" dirty="0" smtClean="0"/>
              <a:t>m.in.</a:t>
            </a:r>
            <a:r>
              <a:rPr lang="pl-PL" sz="1700" dirty="0" smtClean="0"/>
              <a:t> </a:t>
            </a:r>
            <a:r>
              <a:rPr lang="pl-PL" sz="1700" b="1" dirty="0" smtClean="0"/>
              <a:t>GESTAPO</a:t>
            </a:r>
            <a:r>
              <a:rPr lang="pl-PL" sz="1700" dirty="0" smtClean="0"/>
              <a:t> –  Tajna Policja Państwowa</a:t>
            </a:r>
          </a:p>
          <a:p>
            <a:pPr>
              <a:defRPr/>
            </a:pPr>
            <a:endParaRPr lang="pl-PL" sz="1700" dirty="0" smtClean="0"/>
          </a:p>
          <a:p>
            <a:pPr>
              <a:defRPr/>
            </a:pPr>
            <a:r>
              <a:rPr lang="pl-PL" sz="1700" b="1" dirty="0" smtClean="0"/>
              <a:t>Ujednolicenie kultury </a:t>
            </a:r>
            <a:r>
              <a:rPr lang="pl-PL" sz="1700" dirty="0" smtClean="0"/>
              <a:t>– celem było wychowanie w duchu narodowym i nazistowskim. Wprowadzono  cenzurę, niszczono dzieła niemieckich autorów pochodzenia żydowskiego, promowano muzykę Wagnera jako </a:t>
            </a:r>
            <a:r>
              <a:rPr lang="pl-PL" sz="1700" dirty="0" err="1" smtClean="0"/>
              <a:t>czystoniemiecką</a:t>
            </a:r>
            <a:r>
              <a:rPr lang="pl-PL" sz="1700" dirty="0" smtClean="0"/>
              <a:t> oraz ukazywano wielkość Niemiec i narodu w sztuce i architekturze</a:t>
            </a:r>
          </a:p>
          <a:p>
            <a:pPr>
              <a:buNone/>
              <a:defRPr/>
            </a:pPr>
            <a:endParaRPr lang="pl-PL" sz="1700" b="1" dirty="0" smtClean="0"/>
          </a:p>
          <a:p>
            <a:pPr>
              <a:defRPr/>
            </a:pPr>
            <a:r>
              <a:rPr lang="pl-PL" sz="1700" b="1" dirty="0" smtClean="0"/>
              <a:t>Prześladowanie Żydów </a:t>
            </a:r>
            <a:r>
              <a:rPr lang="pl-PL" sz="1700" dirty="0" smtClean="0"/>
              <a:t>:</a:t>
            </a:r>
          </a:p>
          <a:p>
            <a:pPr>
              <a:buNone/>
              <a:defRPr/>
            </a:pPr>
            <a:r>
              <a:rPr lang="pl-PL" sz="1700" dirty="0" smtClean="0"/>
              <a:t> w 1935 r. uchwalono </a:t>
            </a:r>
            <a:r>
              <a:rPr lang="pl-PL" sz="1700" b="1" dirty="0" smtClean="0"/>
              <a:t>ustawy norymberskie </a:t>
            </a:r>
            <a:r>
              <a:rPr lang="pl-PL" sz="1700" dirty="0" smtClean="0"/>
              <a:t>„o obywatelstwie Rzeszy „ i  „o   ochronie krwi niemieckiej oraz honoru”  </a:t>
            </a:r>
          </a:p>
          <a:p>
            <a:pPr>
              <a:buNone/>
              <a:defRPr/>
            </a:pPr>
            <a:r>
              <a:rPr lang="pl-PL" sz="1700" dirty="0" smtClean="0"/>
              <a:t>pozbawiono Żydów obywatelstwa  niemieckiego, </a:t>
            </a:r>
          </a:p>
          <a:p>
            <a:pPr>
              <a:buNone/>
              <a:defRPr/>
            </a:pPr>
            <a:r>
              <a:rPr lang="pl-PL" sz="1700" dirty="0" smtClean="0"/>
              <a:t>Żydzi nie mogli zawierać małżeństw z osobami narodowości niemieckiej,  </a:t>
            </a:r>
          </a:p>
          <a:p>
            <a:pPr>
              <a:buNone/>
              <a:defRPr/>
            </a:pPr>
            <a:r>
              <a:rPr lang="pl-PL" sz="1700" dirty="0" smtClean="0"/>
              <a:t> zamykano Żydów w gettach, </a:t>
            </a:r>
          </a:p>
          <a:p>
            <a:pPr>
              <a:buNone/>
              <a:defRPr/>
            </a:pPr>
            <a:r>
              <a:rPr lang="pl-PL" sz="1700" dirty="0" smtClean="0"/>
              <a:t> stworzono listę zawodów, których Żydzi nie mogli wykonywać; zwalniano i  Żydów  z pracy (lekarzy, adwokatów, profesorów uczelni itp.), </a:t>
            </a:r>
          </a:p>
          <a:p>
            <a:pPr>
              <a:buNone/>
              <a:defRPr/>
            </a:pPr>
            <a:r>
              <a:rPr lang="pl-PL" sz="1700" dirty="0" smtClean="0"/>
              <a:t> nakazano Żydom nosić opaski z gwiazdą Dawida, </a:t>
            </a:r>
          </a:p>
          <a:p>
            <a:pPr>
              <a:buNone/>
              <a:defRPr/>
            </a:pPr>
            <a:r>
              <a:rPr lang="pl-PL" sz="1700" dirty="0" smtClean="0"/>
              <a:t> wprowadzono segregację rasową (zakaz wstępu do kin, teatrów, odrębne    sklepy)</a:t>
            </a:r>
          </a:p>
          <a:p>
            <a:pPr>
              <a:buNone/>
              <a:defRPr/>
            </a:pPr>
            <a:endParaRPr lang="pl-PL" sz="1700" dirty="0" smtClean="0"/>
          </a:p>
          <a:p>
            <a:pPr>
              <a:defRPr/>
            </a:pPr>
            <a:r>
              <a:rPr lang="pl-PL" sz="1700" b="1" dirty="0" smtClean="0"/>
              <a:t>Zachowano własność prywatną </a:t>
            </a:r>
            <a:r>
              <a:rPr lang="pl-PL" sz="1700" dirty="0" smtClean="0"/>
              <a:t>przy znacznej ingerencji państwa w gospodarkę</a:t>
            </a:r>
          </a:p>
          <a:p>
            <a:pPr>
              <a:buNone/>
              <a:defRPr/>
            </a:pPr>
            <a:endParaRPr lang="pl-PL" sz="1700" dirty="0" smtClean="0"/>
          </a:p>
          <a:p>
            <a:pPr>
              <a:defRPr/>
            </a:pPr>
            <a:r>
              <a:rPr lang="pl-PL" sz="1700" b="1" dirty="0" smtClean="0"/>
              <a:t>Rozwój armii </a:t>
            </a:r>
            <a:r>
              <a:rPr lang="pl-PL" sz="1700" dirty="0" smtClean="0"/>
              <a:t>związany z planami ekspansji i Wielkiej Rzeszy Niemieckiej</a:t>
            </a:r>
            <a:endParaRPr lang="pl-PL" sz="1700" b="1" dirty="0" smtClean="0"/>
          </a:p>
          <a:p>
            <a:pPr>
              <a:buNone/>
              <a:defRPr/>
            </a:pPr>
            <a:endParaRPr lang="pl-PL" sz="1700" dirty="0" smtClean="0"/>
          </a:p>
          <a:p>
            <a:pPr algn="ctr">
              <a:buNone/>
              <a:defRPr/>
            </a:pPr>
            <a:endParaRPr lang="pl-PL" sz="1400" dirty="0" smtClean="0"/>
          </a:p>
          <a:p>
            <a:pPr algn="ctr">
              <a:buNone/>
              <a:defRPr/>
            </a:pPr>
            <a:endParaRPr lang="pl-PL" sz="1400" dirty="0" smtClean="0"/>
          </a:p>
          <a:p>
            <a:pPr>
              <a:buNone/>
              <a:defRPr/>
            </a:pPr>
            <a:endParaRPr lang="pl-PL" sz="1400" dirty="0" smtClean="0"/>
          </a:p>
          <a:p>
            <a:pPr algn="ctr">
              <a:defRPr/>
            </a:pPr>
            <a:endParaRPr lang="pl-PL" sz="1400" b="1" dirty="0" smtClean="0"/>
          </a:p>
          <a:p>
            <a:pPr algn="ctr">
              <a:defRPr/>
            </a:pPr>
            <a:endParaRPr lang="pl-PL" sz="1400" b="1" dirty="0" smtClean="0"/>
          </a:p>
          <a:p>
            <a:pPr algn="ctr">
              <a:defRPr/>
            </a:pPr>
            <a:endParaRPr lang="pl-PL" sz="1400" b="1" dirty="0" smtClean="0"/>
          </a:p>
          <a:p>
            <a:pPr>
              <a:buNone/>
              <a:defRPr/>
            </a:pPr>
            <a:endParaRPr lang="pl-PL" sz="1400" dirty="0" smtClean="0"/>
          </a:p>
          <a:p>
            <a:endParaRPr lang="pl-PL" sz="1400" b="1" i="1" dirty="0" smtClean="0"/>
          </a:p>
          <a:p>
            <a:endParaRPr lang="pl-PL" sz="1400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531440"/>
            <a:ext cx="9144000" cy="7389440"/>
          </a:xfrm>
        </p:spPr>
        <p:txBody>
          <a:bodyPr>
            <a:norm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pl-PL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Sprawdź się:</a:t>
            </a:r>
            <a:r>
              <a:rPr lang="pl-PL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pl-PL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pl-PL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Znasz daty:   1919r.,    1933r.,    1938r.</a:t>
            </a:r>
            <a:b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Poprawnie posługujesz się pojęciami:</a:t>
            </a:r>
            <a: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III Rzesza, faszyzm - nazizm</a:t>
            </a:r>
            <a: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kanclerz</a:t>
            </a:r>
            <a: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pl-PL" sz="20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Fuhrer</a:t>
            </a:r>
            <a: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</a:t>
            </a:r>
            <a:r>
              <a:rPr lang="pl-PL" sz="2000" i="1" dirty="0" smtClean="0">
                <a:ea typeface="Calibri" pitchFamily="34" charset="0"/>
                <a:cs typeface="Times New Roman" pitchFamily="18" charset="0"/>
              </a:rPr>
              <a:t>ó</a:t>
            </a:r>
            <a: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 koncentracyjny, rasizm</a:t>
            </a:r>
            <a: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Hitlerjugend, antysemityzm, ludobójstwo, pucz</a:t>
            </a:r>
            <a:b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Określasz stosunek Hitlera do ludności żydowskiej i wyjaśniasz, czym była </a:t>
            </a:r>
            <a:r>
              <a:rPr lang="pl-PL" sz="2000" i="1" dirty="0" smtClean="0">
                <a:ea typeface="Calibri" pitchFamily="34" charset="0"/>
                <a:cs typeface="Times New Roman" pitchFamily="18" charset="0"/>
              </a:rPr>
              <a:t>„</a:t>
            </a:r>
            <a: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noc   kryształowa</a:t>
            </a:r>
            <a:r>
              <a:rPr lang="pl-PL" sz="2000" i="1" dirty="0" smtClean="0">
                <a:ea typeface="Calibri" pitchFamily="34" charset="0"/>
                <a:cs typeface="Times New Roman" pitchFamily="18" charset="0"/>
              </a:rPr>
              <a:t>”</a:t>
            </a:r>
            <a: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ustawy norymberskie</a:t>
            </a:r>
            <a:b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Charakteryzujesz politykę prowadzoną przez Adolfa Hitlera</a:t>
            </a:r>
            <a:b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5.Wiesz kim byli i czego dokonali: Adolf  Hitler, H. Himmler, J. Goebbels</a:t>
            </a:r>
            <a:endParaRPr lang="pl-PL" sz="20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pl-PL" sz="2400" b="1" dirty="0" smtClean="0"/>
              <a:t>Notatka lekcyjna: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pl-PL" sz="1500" b="1" dirty="0" smtClean="0"/>
              <a:t>Temat:    Niemcy pod rządami Hitlera.</a:t>
            </a:r>
            <a:endParaRPr lang="pl-PL" sz="1500" dirty="0" smtClean="0"/>
          </a:p>
          <a:p>
            <a:pPr>
              <a:buNone/>
            </a:pPr>
            <a:endParaRPr lang="pl-PL" sz="1500" dirty="0" smtClean="0"/>
          </a:p>
          <a:p>
            <a:pPr>
              <a:buNone/>
            </a:pPr>
            <a:r>
              <a:rPr lang="pl-PL" sz="1500" dirty="0" smtClean="0"/>
              <a:t>1919 r. – podpisanie traktatu pokojowego w Wersalu po I wojnie światowej</a:t>
            </a:r>
          </a:p>
          <a:p>
            <a:pPr>
              <a:buNone/>
            </a:pPr>
            <a:r>
              <a:rPr lang="pl-PL" sz="1500" dirty="0" smtClean="0"/>
              <a:t>1933 r.- objęcie urzędu kanclerza Niemiec przez Hitlera</a:t>
            </a:r>
          </a:p>
          <a:p>
            <a:pPr>
              <a:buNone/>
            </a:pPr>
            <a:r>
              <a:rPr lang="pl-PL" sz="1500" dirty="0" smtClean="0"/>
              <a:t>1938 r.- „noc kryształowa”</a:t>
            </a:r>
          </a:p>
          <a:p>
            <a:pPr lvl="0">
              <a:buNone/>
            </a:pPr>
            <a:r>
              <a:rPr lang="pl-PL" sz="1500" b="1" dirty="0" smtClean="0"/>
              <a:t>1.   Nazizm </a:t>
            </a:r>
            <a:r>
              <a:rPr lang="pl-PL" sz="1500" dirty="0" smtClean="0"/>
              <a:t>(narodowy socjalizm, hitleryzm) narodził się między 1919 a 1920 r. w Bawarii, a jego twórcą był </a:t>
            </a:r>
            <a:r>
              <a:rPr lang="pl-PL" sz="1500" b="1" dirty="0" smtClean="0"/>
              <a:t>Hitler </a:t>
            </a:r>
            <a:r>
              <a:rPr lang="pl-PL" sz="1500" b="1" dirty="0" err="1" smtClean="0"/>
              <a:t>Hitler</a:t>
            </a:r>
            <a:endParaRPr lang="pl-PL" sz="1500" dirty="0" smtClean="0"/>
          </a:p>
          <a:p>
            <a:pPr>
              <a:buNone/>
            </a:pPr>
            <a:r>
              <a:rPr lang="pl-PL" sz="1500" u="sng" dirty="0" smtClean="0"/>
              <a:t>Ideologia nazistowska zakładała</a:t>
            </a:r>
            <a:r>
              <a:rPr lang="pl-PL" sz="1500" dirty="0" smtClean="0"/>
              <a:t>:</a:t>
            </a:r>
          </a:p>
          <a:p>
            <a:pPr>
              <a:buNone/>
            </a:pPr>
            <a:r>
              <a:rPr lang="pl-PL" sz="1500" dirty="0" smtClean="0"/>
              <a:t>-  zniesienie </a:t>
            </a:r>
            <a:r>
              <a:rPr lang="pl-PL" sz="1500" b="1" dirty="0" smtClean="0"/>
              <a:t>„dyktatu wersalskiego”, </a:t>
            </a:r>
            <a:r>
              <a:rPr lang="pl-PL" sz="1500" dirty="0" smtClean="0"/>
              <a:t>który hamuje rozwój Wielkich Niemiec</a:t>
            </a:r>
          </a:p>
          <a:p>
            <a:pPr>
              <a:buNone/>
            </a:pPr>
            <a:r>
              <a:rPr lang="pl-PL" sz="1500" dirty="0" smtClean="0"/>
              <a:t>-  wrogowie to  </a:t>
            </a:r>
            <a:r>
              <a:rPr lang="pl-PL" sz="1500" b="1" dirty="0" smtClean="0"/>
              <a:t>komuniści</a:t>
            </a:r>
            <a:r>
              <a:rPr lang="pl-PL" sz="1500" dirty="0" smtClean="0"/>
              <a:t> i </a:t>
            </a:r>
            <a:r>
              <a:rPr lang="pl-PL" sz="1500" b="1" dirty="0" smtClean="0"/>
              <a:t>Żydzi</a:t>
            </a:r>
            <a:r>
              <a:rPr lang="pl-PL" sz="1500" dirty="0" smtClean="0"/>
              <a:t> – są winni klęsce Niemiec w I wojnie i kryzysowi gospodarczemu</a:t>
            </a:r>
          </a:p>
          <a:p>
            <a:pPr>
              <a:buNone/>
            </a:pPr>
            <a:r>
              <a:rPr lang="pl-PL" sz="1500" b="1" dirty="0" smtClean="0"/>
              <a:t>-  rasizm – </a:t>
            </a:r>
            <a:r>
              <a:rPr lang="pl-PL" sz="1500" dirty="0" smtClean="0"/>
              <a:t>nierówność ras ludzkich</a:t>
            </a:r>
          </a:p>
          <a:p>
            <a:pPr lvl="0">
              <a:buNone/>
            </a:pPr>
            <a:r>
              <a:rPr lang="pl-PL" sz="1500" dirty="0" smtClean="0"/>
              <a:t>-  wyższość rasy nordyckiej (aryjskiej)  czyli Niemców - rasy panów, nadludzi </a:t>
            </a:r>
          </a:p>
          <a:p>
            <a:pPr lvl="0">
              <a:buNone/>
            </a:pPr>
            <a:r>
              <a:rPr lang="pl-PL" sz="1500" dirty="0" smtClean="0"/>
              <a:t>-  zagłada rasy niższej, podludzi czyli Żydów i Cyganów</a:t>
            </a:r>
            <a:r>
              <a:rPr lang="pl-PL" sz="1500" b="1" dirty="0" smtClean="0"/>
              <a:t> </a:t>
            </a:r>
            <a:endParaRPr lang="pl-PL" sz="1500" dirty="0" smtClean="0"/>
          </a:p>
          <a:p>
            <a:pPr>
              <a:buFontTx/>
              <a:buChar char="-"/>
            </a:pPr>
            <a:r>
              <a:rPr lang="pl-PL" sz="1500" dirty="0" smtClean="0"/>
              <a:t>dążenie do „</a:t>
            </a:r>
            <a:r>
              <a:rPr lang="pl-PL" sz="1500" b="1" dirty="0" smtClean="0"/>
              <a:t>przestrzeni życiowej” </a:t>
            </a:r>
            <a:r>
              <a:rPr lang="pl-PL" sz="1500" dirty="0" smtClean="0"/>
              <a:t>– Niemcom potrzeba nowych terenów gdzie mogliby się rozwijać – na Wschód</a:t>
            </a:r>
          </a:p>
          <a:p>
            <a:pPr>
              <a:buNone/>
            </a:pPr>
            <a:r>
              <a:rPr lang="pl-PL" sz="1500" dirty="0" smtClean="0"/>
              <a:t> 2</a:t>
            </a:r>
            <a:r>
              <a:rPr lang="pl-PL" sz="1500" b="1" dirty="0" smtClean="0"/>
              <a:t>.  III Rzesza 1933 – 1945 była państwem totalitarnym:</a:t>
            </a:r>
            <a:endParaRPr lang="pl-PL" sz="1500" dirty="0" smtClean="0"/>
          </a:p>
          <a:p>
            <a:pPr>
              <a:buNone/>
            </a:pPr>
            <a:r>
              <a:rPr lang="pl-PL" sz="1500" dirty="0" smtClean="0"/>
              <a:t>-  nieprzestrzeganie praw człowieka</a:t>
            </a:r>
          </a:p>
          <a:p>
            <a:pPr>
              <a:buNone/>
            </a:pPr>
            <a:r>
              <a:rPr lang="pl-PL" sz="1500" dirty="0" smtClean="0"/>
              <a:t>-  kontrola społeczeństwa przez   tajną policję polityczną </a:t>
            </a:r>
            <a:r>
              <a:rPr lang="pl-PL" sz="1500" b="1" dirty="0" smtClean="0"/>
              <a:t>(gestapo),</a:t>
            </a:r>
            <a:r>
              <a:rPr lang="pl-PL" sz="1500" dirty="0" smtClean="0"/>
              <a:t> na czele której stał </a:t>
            </a:r>
            <a:r>
              <a:rPr lang="pl-PL" sz="1500" b="1" dirty="0" smtClean="0"/>
              <a:t>Himmler</a:t>
            </a:r>
            <a:endParaRPr lang="pl-PL" sz="1500" dirty="0" smtClean="0"/>
          </a:p>
          <a:p>
            <a:pPr>
              <a:buNone/>
            </a:pPr>
            <a:r>
              <a:rPr lang="pl-PL" sz="1500" dirty="0" smtClean="0"/>
              <a:t>-  propaganda</a:t>
            </a:r>
            <a:r>
              <a:rPr lang="pl-PL" sz="1500" b="1" dirty="0" smtClean="0"/>
              <a:t>,</a:t>
            </a:r>
            <a:r>
              <a:rPr lang="pl-PL" sz="1500" dirty="0" smtClean="0"/>
              <a:t> cenzura</a:t>
            </a:r>
          </a:p>
          <a:p>
            <a:pPr>
              <a:buNone/>
            </a:pPr>
            <a:r>
              <a:rPr lang="pl-PL" sz="1500" dirty="0" smtClean="0"/>
              <a:t>-  odpowiednie wychowanie dzieci i młodzieży -  </a:t>
            </a:r>
            <a:r>
              <a:rPr lang="pl-PL" sz="1500" b="1" dirty="0" smtClean="0"/>
              <a:t>Hitlerjugend</a:t>
            </a:r>
            <a:endParaRPr lang="pl-PL" sz="1500" dirty="0" smtClean="0"/>
          </a:p>
          <a:p>
            <a:pPr>
              <a:buNone/>
            </a:pPr>
            <a:r>
              <a:rPr lang="pl-PL" sz="1500" b="1" dirty="0" smtClean="0"/>
              <a:t>-  </a:t>
            </a:r>
            <a:r>
              <a:rPr lang="pl-PL" sz="1500" dirty="0" smtClean="0"/>
              <a:t>palenie książek niezgodnych z obowiązującą ideologią panującej partii rządzącej</a:t>
            </a:r>
          </a:p>
          <a:p>
            <a:pPr>
              <a:buNone/>
            </a:pPr>
            <a:r>
              <a:rPr lang="pl-PL" sz="1500" dirty="0" smtClean="0"/>
              <a:t>-  terror wobec wrogów</a:t>
            </a:r>
            <a:r>
              <a:rPr lang="pl-PL" sz="1500" b="1" dirty="0" smtClean="0"/>
              <a:t> </a:t>
            </a:r>
            <a:r>
              <a:rPr lang="pl-PL" sz="1500" dirty="0" smtClean="0"/>
              <a:t>(komuniści, Żydzi) – </a:t>
            </a:r>
            <a:r>
              <a:rPr lang="pl-PL" sz="1500" b="1" dirty="0" smtClean="0"/>
              <a:t>obozy koncentracyjne</a:t>
            </a:r>
            <a:endParaRPr lang="pl-PL" sz="1500" dirty="0" smtClean="0"/>
          </a:p>
          <a:p>
            <a:pPr>
              <a:buNone/>
            </a:pPr>
            <a:r>
              <a:rPr lang="pl-PL" sz="1500" b="1" dirty="0" smtClean="0"/>
              <a:t>-  </a:t>
            </a:r>
            <a:r>
              <a:rPr lang="pl-PL" sz="1500" dirty="0" smtClean="0"/>
              <a:t>prześladowania Żydów – </a:t>
            </a:r>
            <a:r>
              <a:rPr lang="pl-PL" sz="1500" b="1" dirty="0" smtClean="0"/>
              <a:t>„noc kryształowa”</a:t>
            </a:r>
            <a:endParaRPr lang="pl-PL" sz="1500" dirty="0" smtClean="0"/>
          </a:p>
          <a:p>
            <a:pPr>
              <a:buNone/>
            </a:pPr>
            <a:r>
              <a:rPr lang="pl-PL" sz="1500" b="1" dirty="0" smtClean="0"/>
              <a:t>-  </a:t>
            </a:r>
            <a:r>
              <a:rPr lang="pl-PL" sz="1500" dirty="0" smtClean="0"/>
              <a:t>rozbudowa niemieckiej armii i przemysłu zbrojeniowego</a:t>
            </a:r>
          </a:p>
          <a:p>
            <a:pPr>
              <a:buNone/>
            </a:pPr>
            <a:r>
              <a:rPr lang="pl-PL" sz="1400" dirty="0" smtClean="0"/>
              <a:t> </a:t>
            </a:r>
          </a:p>
          <a:p>
            <a:pPr>
              <a:buNone/>
            </a:pPr>
            <a:r>
              <a:rPr lang="pl-PL" sz="1400" dirty="0" smtClean="0"/>
              <a:t> </a:t>
            </a:r>
          </a:p>
          <a:p>
            <a:pPr>
              <a:buNone/>
            </a:pPr>
            <a:r>
              <a:rPr lang="pl-PL" sz="1400" dirty="0" smtClean="0"/>
              <a:t> </a:t>
            </a:r>
          </a:p>
          <a:p>
            <a:endParaRPr lang="pl-PL" sz="11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rmAutofit/>
          </a:bodyPr>
          <a:lstStyle/>
          <a:p>
            <a:pPr algn="l"/>
            <a:r>
              <a:rPr lang="pl-PL" sz="2000" dirty="0" smtClean="0"/>
              <a:t>Proszę uczniów </a:t>
            </a:r>
            <a:r>
              <a:rPr lang="pl-PL" sz="2000" dirty="0" smtClean="0"/>
              <a:t> klasy 7e </a:t>
            </a:r>
            <a:r>
              <a:rPr lang="pl-PL" sz="2000" dirty="0" smtClean="0"/>
              <a:t>o przysłanie zaległych zadań: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- notatka z tematu: Na frontach I wojny światowej</a:t>
            </a:r>
            <a:br>
              <a:rPr lang="pl-PL" sz="2000" dirty="0" smtClean="0"/>
            </a:br>
            <a:r>
              <a:rPr lang="pl-PL" sz="2000" dirty="0" smtClean="0"/>
              <a:t>- prezentacja I wojna światowa</a:t>
            </a:r>
            <a:br>
              <a:rPr lang="pl-PL" sz="2000" dirty="0" smtClean="0"/>
            </a:br>
            <a:r>
              <a:rPr lang="pl-PL" sz="2000" dirty="0" smtClean="0"/>
              <a:t>- kl.7e notatka z tematu: Narodziny faszyzmu</a:t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</a:t>
            </a:r>
            <a:r>
              <a:rPr lang="pl-PL" sz="1800" b="1" dirty="0" smtClean="0"/>
              <a:t>Ostateczny termin</a:t>
            </a:r>
            <a:r>
              <a:rPr lang="pl-PL" sz="1800" dirty="0" smtClean="0"/>
              <a:t>:   kl. 7e - </a:t>
            </a:r>
            <a:r>
              <a:rPr lang="pl-PL" sz="1800" b="1" dirty="0" smtClean="0"/>
              <a:t>26.04</a:t>
            </a:r>
            <a:r>
              <a:rPr lang="pl-PL" sz="1800" dirty="0" smtClean="0"/>
              <a:t>.</a:t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prace proszę przesłać na </a:t>
            </a:r>
            <a:r>
              <a:rPr lang="pl-PL" sz="1800" smtClean="0">
                <a:hlinkClick r:id="rId2"/>
              </a:rPr>
              <a:t>durabozena7@gmail.com</a:t>
            </a:r>
            <a:r>
              <a:rPr lang="pl-PL" sz="1800" smtClean="0"/>
              <a:t>  </a:t>
            </a:r>
            <a:r>
              <a:rPr lang="pl-PL" sz="1800" smtClean="0"/>
              <a:t> </a:t>
            </a:r>
            <a:br>
              <a:rPr lang="pl-PL" sz="1800" smtClean="0"/>
            </a:br>
            <a:r>
              <a:rPr lang="pl-PL" sz="1800" smtClean="0"/>
              <a:t>w </a:t>
            </a:r>
            <a:r>
              <a:rPr lang="pl-PL" sz="1800" dirty="0" smtClean="0"/>
              <a:t>tytule wpisujemy imię i nazwisko, klasa, nazwę zad. dom.</a:t>
            </a:r>
            <a:endParaRPr lang="pl-PL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Postanowienia traktatu wersalskiego </a:t>
            </a:r>
            <a:br>
              <a:rPr lang="pl-PL" sz="2800" b="1" dirty="0" smtClean="0"/>
            </a:br>
            <a:r>
              <a:rPr lang="pl-PL" sz="2800" b="1" dirty="0" smtClean="0"/>
              <a:t>w sprawie Niemiec  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pl-PL" dirty="0" smtClean="0"/>
              <a:t>Niemcy uznano za winne wybuchu wojny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Niemcy zmuszone do zapłaty odszkodowań wojennych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Niemcy utraciły 13% terytorium i wszystkie kolonie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ograniczenie armii do 100 tys. żołnierzy, a siły morskie do 6 dużych okrętów i kilku mniejszych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656183"/>
          </a:xfrm>
        </p:spPr>
        <p:txBody>
          <a:bodyPr/>
          <a:lstStyle/>
          <a:p>
            <a:r>
              <a:rPr lang="pl-PL" b="1" dirty="0" smtClean="0"/>
              <a:t>Niemcy pod rządami Hitlera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713856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cel główny:</a:t>
            </a:r>
          </a:p>
          <a:p>
            <a:endParaRPr lang="pl-PL" sz="2800" b="1" dirty="0" smtClean="0"/>
          </a:p>
          <a:p>
            <a:r>
              <a:rPr lang="pl-PL" sz="2800" b="1" dirty="0" smtClean="0"/>
              <a:t> poznanie polityki Hitlera wobec własnego społeczeństwa</a:t>
            </a:r>
            <a:endParaRPr lang="pl-PL" sz="2800" dirty="0" smtClean="0"/>
          </a:p>
          <a:p>
            <a:r>
              <a:rPr lang="pl-PL" sz="2800" dirty="0" smtClean="0"/>
              <a:t> </a:t>
            </a:r>
          </a:p>
          <a:p>
            <a:endParaRPr lang="pl-PL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531440"/>
            <a:ext cx="9144000" cy="7389440"/>
          </a:xfrm>
        </p:spPr>
        <p:txBody>
          <a:bodyPr>
            <a:norm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pl-PL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Nacobezu</a:t>
            </a:r>
            <a:r>
              <a:rPr lang="pl-PL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pl-PL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pl-PL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pl-PL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Znasz daty:   1919r.,    1933r.,    1938r.</a:t>
            </a:r>
            <a:b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Poprawnie posługujesz się pojęciami:</a:t>
            </a:r>
            <a: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III Rzesza, faszyzm - nazizm</a:t>
            </a:r>
            <a: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kanclerz</a:t>
            </a:r>
            <a: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pl-PL" sz="20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Fuhrer</a:t>
            </a:r>
            <a: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</a:t>
            </a:r>
            <a:r>
              <a:rPr lang="pl-PL" sz="2000" i="1" dirty="0" smtClean="0">
                <a:ea typeface="Calibri" pitchFamily="34" charset="0"/>
                <a:cs typeface="Times New Roman" pitchFamily="18" charset="0"/>
              </a:rPr>
              <a:t>ó</a:t>
            </a:r>
            <a: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 koncentracyjny, rasizm</a:t>
            </a:r>
            <a: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Hitlerjugend, antysemityzm, ludobójstwo, pucz</a:t>
            </a:r>
            <a:b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Określasz stosunek Hitlera do ludności żydowskiej i wyjaśniasz, czym była </a:t>
            </a:r>
            <a:r>
              <a:rPr lang="pl-PL" sz="2000" i="1" dirty="0" smtClean="0">
                <a:ea typeface="Calibri" pitchFamily="34" charset="0"/>
                <a:cs typeface="Times New Roman" pitchFamily="18" charset="0"/>
              </a:rPr>
              <a:t>„</a:t>
            </a:r>
            <a: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noc   kryształowa</a:t>
            </a:r>
            <a:r>
              <a:rPr lang="pl-PL" sz="2000" i="1" dirty="0" smtClean="0">
                <a:ea typeface="Calibri" pitchFamily="34" charset="0"/>
                <a:cs typeface="Times New Roman" pitchFamily="18" charset="0"/>
              </a:rPr>
              <a:t>”</a:t>
            </a:r>
            <a: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ustawy norymberskie</a:t>
            </a:r>
            <a:br>
              <a:rPr lang="pl-PL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Charakteryzujesz politykę prowadzoną przez Adolfa Hitlera</a:t>
            </a:r>
            <a:b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5.Wiesz kim byli i czego dokonali: Adolf  Hitler, H. Himmler, J. Goebbels</a:t>
            </a:r>
            <a:endParaRPr lang="pl-PL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1566</Words>
  <Application>Microsoft Office PowerPoint</Application>
  <PresentationFormat>Pokaz na ekranie (4:3)</PresentationFormat>
  <Paragraphs>276</Paragraphs>
  <Slides>64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64</vt:i4>
      </vt:variant>
    </vt:vector>
  </HeadingPairs>
  <TitlesOfParts>
    <vt:vector size="65" baseType="lpstr">
      <vt:lpstr>Motyw pakietu Office</vt:lpstr>
      <vt:lpstr>Niemcy pod rządami Hitlera</vt:lpstr>
      <vt:lpstr>Przypomnij daty:    - zawieszenia broni na frontach I wojny światowej   - podpisania pokoju w Wersalu  </vt:lpstr>
      <vt:lpstr>11.11.1918 r. zakończenie działań wojennych odzyskanie przez Polskę niepodległości    1919r. podpisanie pokoju w Wersalu</vt:lpstr>
      <vt:lpstr>Przypomnij:  Jakie były postanowienia traktatu wersalskiego  w sprawie polskiej?</vt:lpstr>
      <vt:lpstr>Postanowienia traktatu wersalskiego        w sprawie polskiej</vt:lpstr>
      <vt:lpstr>Przypomnij:  Jakie były postanowienia traktatu wersalskiego  w sprawie Niemiec?</vt:lpstr>
      <vt:lpstr>Postanowienia traktatu wersalskiego  w sprawie Niemiec   </vt:lpstr>
      <vt:lpstr>Niemcy pod rządami Hitlera</vt:lpstr>
      <vt:lpstr>Nacobezu:  1.  Znasz daty:   1919r.,    1933r.,    1938r.  2.  Poprawnie posługujesz się pojęciami: III Rzesza, faszyzm - nazizm, kanclerz, Fuhrer, obóz koncentracyjny, rasizm, Hitlerjugend, antysemityzm, ludobójstwo, pucz  3.  Określasz stosunek Hitlera do ludności żydowskiej i wyjaśniasz, czym była „noc   kryształowa”, ustawy norymberskie  4.  Charakteryzujesz politykę prowadzoną przez Adolfa Hitlera  5.Wiesz kim byli i czego dokonali: Adolf  Hitler, H. Himmler, J. Goebbels</vt:lpstr>
      <vt:lpstr>Podręcznik  str. 194 - 197</vt:lpstr>
      <vt:lpstr>Sytuacja w Niemczech po I wojnie światowej</vt:lpstr>
      <vt:lpstr>Geneza faszyzmu niemieckiego czyli  nazizmu</vt:lpstr>
      <vt:lpstr>Adolf Hitler</vt:lpstr>
      <vt:lpstr>                nazizm = hitleryzm   od narodowego socjalizmu   -  ideologii                                               Niemieckiej Narodowosocjalistycznej Partii Robotników (NSDAP)    Niemiecka skrajna odmiana faszyzmu</vt:lpstr>
      <vt:lpstr>NSDAP</vt:lpstr>
      <vt:lpstr>„Main kampf” „Moja walka”</vt:lpstr>
      <vt:lpstr>Swastyka - godło NSDAP  „przynoszący szczęście” znany od starożytności znak zazwyczaj w kształcie równoramiennego krzyża ,o ramionach zagiętych pod katem prostym. Kolory: biały-nacjonalizm, czerwony – idee socjalist. </vt:lpstr>
      <vt:lpstr>„Nasza ostatnia nadzieja: Hitler  plakat wyborczy NSDAP z 1932 r.</vt:lpstr>
      <vt:lpstr>Dojście A. Hitlera do władzy</vt:lpstr>
      <vt:lpstr>Narodziny III Rzeszy 1933 - 1945</vt:lpstr>
      <vt:lpstr>Jakie były przyczyny i skutki dojścia Hitlera do władzy?</vt:lpstr>
      <vt:lpstr>Jakie były przyczyny i skutki dojścia Hitlera do władzy?</vt:lpstr>
      <vt:lpstr>W jaki sposób naziści przejęli władzę?</vt:lpstr>
      <vt:lpstr>Totalitaryzm  system sprawowania rządów,  w którym władza kontroluje wszystkie dziedziny życia obywateli i nie liczy się z ich zdaniem. </vt:lpstr>
      <vt:lpstr>Totalitaryzm niemiecki:</vt:lpstr>
      <vt:lpstr>rozbudowa tajnej policji politycznej (gestapo),  na czele której stał Hinreich Himmler</vt:lpstr>
      <vt:lpstr>propaganda,  cenzura </vt:lpstr>
      <vt:lpstr>Slajd 28</vt:lpstr>
      <vt:lpstr>Slajd 29</vt:lpstr>
      <vt:lpstr>Slajd 30</vt:lpstr>
      <vt:lpstr>Slajd 31</vt:lpstr>
      <vt:lpstr>  palenie książek niezgodnych z obowiązującą ideologią panującej partii rządzącej </vt:lpstr>
      <vt:lpstr>Slajd 33</vt:lpstr>
      <vt:lpstr>Slajd 34</vt:lpstr>
      <vt:lpstr>odpowiednie wychowanie dzieci i młodzieży</vt:lpstr>
      <vt:lpstr>Slajd 36</vt:lpstr>
      <vt:lpstr>Slajd 37</vt:lpstr>
      <vt:lpstr>Slajd 38</vt:lpstr>
      <vt:lpstr>Slajd 39</vt:lpstr>
      <vt:lpstr>mit matki - Niemki</vt:lpstr>
      <vt:lpstr>              mit matki – Niemki  </vt:lpstr>
      <vt:lpstr>terror wobec wrogów (komuniści, Żydzi) – obozy koncentracyjne  obozy koncentracyjne – obozy pracy przymusowej </vt:lpstr>
      <vt:lpstr>Slajd 43</vt:lpstr>
      <vt:lpstr>Dachau pierwszy nazistowski obóz koncentracyjny                                             1933 r.   </vt:lpstr>
      <vt:lpstr>Slajd 45</vt:lpstr>
      <vt:lpstr>Slajd 46</vt:lpstr>
      <vt:lpstr>Slajd 47</vt:lpstr>
      <vt:lpstr>prześladowania Żydów</vt:lpstr>
      <vt:lpstr>prześladowania Żydów</vt:lpstr>
      <vt:lpstr>prześladowania Żydów</vt:lpstr>
      <vt:lpstr>Slajd 51</vt:lpstr>
      <vt:lpstr>Slajd 52</vt:lpstr>
      <vt:lpstr>Pomnik pomordowanych Żydów Europy w Berlinie</vt:lpstr>
      <vt:lpstr>Slajd 54</vt:lpstr>
      <vt:lpstr>Slajd 55</vt:lpstr>
      <vt:lpstr>Rezolucja Niemieckiego Bundestagu z dnia 25 czerwca 1999 roku głosi:  1.1 Republika Federalna Niemiec utworzy w Berlinie miejsce pamięci ku czci zamordowanych Żydów Europy.  1.2 Utworzeniem tego miejsca pamięci pragniemy:   -  uczcić ofiary zamordowanych Żydów,   -  zachować w żywej pamięci niewyobrażalne wydarzenia z niemieckiej historii,   -  ostrzegać przyszłe pokolenia, by nigdy nikt nie łamał praw człowieka, by były chronione zasady demokratycznego państwa oraz równość obywateli wobec prawa i by się sprzeciwiać wszelkim rodzajom dyktatury i przemocy. [...]  Budowę rozpoczęto 1 kwietnia 2003. 15 grudnia 2004 ustawiono uroczyście ostatnią z 2711 betonowych steli.  Po odsłonięciu pomnika środowiska Sinti i Romów oraz homoseksualistów i osób niepełnosprawnych wyraziły niezadowolenie, że pomnikiem uczczono tylko jedną z grup ofiar zbrodni hitlerowskich. </vt:lpstr>
      <vt:lpstr>-  rozbudowa niemieckiej armii i przemysłu zbrojeniowego  „Armaty zamiast masła”</vt:lpstr>
      <vt:lpstr>WSPÓŁPRACOWNICY HITLERA</vt:lpstr>
      <vt:lpstr>WSPÓŁPRACOWNICY HITLERA</vt:lpstr>
      <vt:lpstr>PODSUMOWANIE Niemcy – państwem totalitarnym</vt:lpstr>
      <vt:lpstr>PODSUMOWANIE Niemcy – państwem totalitarnym</vt:lpstr>
      <vt:lpstr>Sprawdź się:  1.  Znasz daty:   1919r.,    1933r.,    1938r.  2.  Poprawnie posługujesz się pojęciami: III Rzesza, faszyzm - nazizm, kanclerz, Fuhrer, obóz koncentracyjny, rasizm, Hitlerjugend, antysemityzm, ludobójstwo, pucz  3.  Określasz stosunek Hitlera do ludności żydowskiej i wyjaśniasz, czym była „noc   kryształowa”, ustawy norymberskie  4.  Charakteryzujesz politykę prowadzoną przez Adolfa Hitlera  5.Wiesz kim byli i czego dokonali: Adolf  Hitler, H. Himmler, J. Goebbels</vt:lpstr>
      <vt:lpstr>Notatka lekcyjna:</vt:lpstr>
      <vt:lpstr>Proszę uczniów  klasy 7e o przysłanie zaległych zadań:  - notatka z tematu: Na frontach I wojny światowej - prezentacja I wojna światowa - kl.7e notatka z tematu: Narodziny faszyzmu   Ostateczny termin:   kl. 7e - 26.04.  prace proszę przesłać na durabozena7@gmail.com    w tytule wpisujemy imię i nazwisko, klasa, nazwę zad. dom.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Klasa 6 </dc:title>
  <dc:creator>Acer</dc:creator>
  <cp:lastModifiedBy>Bożena</cp:lastModifiedBy>
  <cp:revision>225</cp:revision>
  <dcterms:created xsi:type="dcterms:W3CDTF">2015-12-03T08:08:36Z</dcterms:created>
  <dcterms:modified xsi:type="dcterms:W3CDTF">2020-04-22T10:15:07Z</dcterms:modified>
</cp:coreProperties>
</file>