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356" r:id="rId3"/>
    <p:sldId id="266" r:id="rId4"/>
    <p:sldId id="269" r:id="rId5"/>
    <p:sldId id="276" r:id="rId6"/>
    <p:sldId id="274" r:id="rId7"/>
    <p:sldId id="277" r:id="rId8"/>
    <p:sldId id="278" r:id="rId9"/>
    <p:sldId id="280" r:id="rId10"/>
    <p:sldId id="359" r:id="rId11"/>
    <p:sldId id="282" r:id="rId12"/>
    <p:sldId id="329" r:id="rId13"/>
    <p:sldId id="283" r:id="rId14"/>
    <p:sldId id="288" r:id="rId15"/>
    <p:sldId id="295" r:id="rId16"/>
    <p:sldId id="296" r:id="rId17"/>
    <p:sldId id="364" r:id="rId18"/>
    <p:sldId id="365" r:id="rId19"/>
    <p:sldId id="297" r:id="rId20"/>
    <p:sldId id="298" r:id="rId21"/>
    <p:sldId id="327" r:id="rId22"/>
    <p:sldId id="366" r:id="rId23"/>
    <p:sldId id="292" r:id="rId24"/>
    <p:sldId id="299" r:id="rId25"/>
    <p:sldId id="300" r:id="rId26"/>
    <p:sldId id="307" r:id="rId27"/>
    <p:sldId id="302" r:id="rId28"/>
    <p:sldId id="303" r:id="rId29"/>
    <p:sldId id="305" r:id="rId30"/>
    <p:sldId id="306" r:id="rId31"/>
    <p:sldId id="353" r:id="rId32"/>
    <p:sldId id="354" r:id="rId33"/>
    <p:sldId id="311" r:id="rId34"/>
    <p:sldId id="313" r:id="rId35"/>
    <p:sldId id="314" r:id="rId36"/>
    <p:sldId id="316" r:id="rId37"/>
    <p:sldId id="318" r:id="rId38"/>
    <p:sldId id="367" r:id="rId39"/>
    <p:sldId id="358" r:id="rId40"/>
    <p:sldId id="361" r:id="rId41"/>
    <p:sldId id="360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565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E6A0-0838-44E1-A4F8-7943556C788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E774-7F04-45BF-B9F5-0443DA569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durabozena7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088232"/>
          </a:xfrm>
        </p:spPr>
        <p:txBody>
          <a:bodyPr>
            <a:normAutofit/>
          </a:bodyPr>
          <a:lstStyle/>
          <a:p>
            <a:r>
              <a:rPr lang="pl-PL" b="1" dirty="0" smtClean="0"/>
              <a:t>Powstanie ZSRR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sz="31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3168352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cel główny:</a:t>
            </a:r>
          </a:p>
          <a:p>
            <a:endParaRPr lang="pl-PL" sz="2800" b="1" dirty="0" smtClean="0"/>
          </a:p>
          <a:p>
            <a:r>
              <a:rPr lang="pl-PL" sz="2800" b="1" dirty="0" smtClean="0"/>
              <a:t> poznanie polityki Stalina wobec własnego społeczeństwa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 smtClean="0"/>
              <a:t>Jakie były przyczyny i skutki przejęcia władzy przez bolszewików?</a:t>
            </a:r>
            <a:endParaRPr lang="pl-PL" sz="32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0" y="1412776"/>
            <a:ext cx="2843808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PRZYCZNY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7092280" y="1412776"/>
            <a:ext cx="2051720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r>
              <a:rPr lang="pl-PL" sz="2800" b="1" dirty="0" smtClean="0"/>
              <a:t>SKUTKI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Ø"/>
            </a:pPr>
            <a:endParaRPr lang="pl-PL" sz="28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2987824" y="2204864"/>
            <a:ext cx="396044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WYDARZENIE</a:t>
            </a:r>
          </a:p>
          <a:p>
            <a:pPr algn="ctr"/>
            <a:endParaRPr lang="pl-PL" sz="2800" b="1" dirty="0" smtClean="0"/>
          </a:p>
          <a:p>
            <a:pPr algn="ctr"/>
            <a:r>
              <a:rPr lang="pl-PL" sz="2800" dirty="0" smtClean="0"/>
              <a:t>objęcie pełni władzy przez bolszewików</a:t>
            </a:r>
          </a:p>
          <a:p>
            <a:endParaRPr lang="pl-PL" sz="2800" dirty="0" smtClean="0"/>
          </a:p>
          <a:p>
            <a:pPr algn="ctr"/>
            <a:r>
              <a:rPr lang="pl-PL" sz="2800" b="1" dirty="0" smtClean="0"/>
              <a:t>1922 r.</a:t>
            </a:r>
            <a:endParaRPr lang="pl-PL" sz="2800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 smtClean="0"/>
              <a:t>Jakie były przyczyny i skutki przejęcia władzy przez bolszewików?</a:t>
            </a:r>
            <a:endParaRPr lang="pl-PL" sz="32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0" y="1412776"/>
            <a:ext cx="2843808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PRZYCZYNY</a:t>
            </a:r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</a:t>
            </a:r>
            <a:r>
              <a:rPr lang="pl-PL" sz="2800" dirty="0" smtClean="0"/>
              <a:t>rewolucja i  obalenie cara</a:t>
            </a:r>
          </a:p>
          <a:p>
            <a:pPr algn="ctr"/>
            <a:endParaRPr lang="pl-PL" sz="2800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800" dirty="0" smtClean="0"/>
              <a:t>  zwycięstwo bolszewików w wojnie domowej</a:t>
            </a:r>
            <a:endParaRPr lang="pl-PL" sz="28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6804248" y="1412776"/>
            <a:ext cx="2339752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SKUTKI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000" dirty="0" smtClean="0"/>
              <a:t>  powstanie ZSRR</a:t>
            </a:r>
          </a:p>
          <a:p>
            <a:endParaRPr lang="pl-PL" sz="2000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000" dirty="0" smtClean="0"/>
              <a:t>  wprowadzenie ustroju komunistycznego</a:t>
            </a:r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Ø"/>
            </a:pPr>
            <a:endParaRPr lang="pl-PL" sz="28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059832" y="2204864"/>
            <a:ext cx="3528392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WYDARZENIE</a:t>
            </a:r>
          </a:p>
          <a:p>
            <a:pPr algn="ctr"/>
            <a:endParaRPr lang="pl-PL" sz="2800" b="1" dirty="0" smtClean="0"/>
          </a:p>
          <a:p>
            <a:pPr algn="ctr"/>
            <a:r>
              <a:rPr lang="pl-PL" sz="2800" dirty="0" smtClean="0"/>
              <a:t>objęcie pełni władzy przez bolszewików</a:t>
            </a:r>
          </a:p>
          <a:p>
            <a:endParaRPr lang="pl-PL" sz="2800" dirty="0" smtClean="0"/>
          </a:p>
          <a:p>
            <a:pPr algn="ctr"/>
            <a:r>
              <a:rPr lang="pl-PL" sz="2800" b="1" dirty="0" smtClean="0"/>
              <a:t>1922 r.</a:t>
            </a:r>
            <a:endParaRPr lang="pl-PL" sz="2800" b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402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/>
              <a:t> Na czele państwa i partii komunistycznej stają: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</p:spPr>
        <p:txBody>
          <a:bodyPr>
            <a:noAutofit/>
          </a:bodyPr>
          <a:lstStyle/>
          <a:p>
            <a:r>
              <a:rPr lang="pl-PL" sz="2000" dirty="0" smtClean="0"/>
              <a:t> </a:t>
            </a:r>
            <a:r>
              <a:rPr lang="pl-PL" sz="2800" dirty="0" smtClean="0"/>
              <a:t>Lenin       1917 – 1924</a:t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r>
              <a:rPr lang="pl-PL" sz="2800" dirty="0" smtClean="0"/>
              <a:t>Stalin      1924 – 1953 </a:t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7" name="Picture 2" descr="Znalezione obrazy dla zapytania stal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7" y="1853836"/>
            <a:ext cx="3287607" cy="4383476"/>
          </a:xfrm>
          <a:prstGeom prst="rect">
            <a:avLst/>
          </a:prstGeom>
          <a:noFill/>
        </p:spPr>
      </p:pic>
      <p:pic>
        <p:nvPicPr>
          <p:cNvPr id="8" name="Picture 2" descr="Znalezione obrazy dla zapytania Len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026" r="21911"/>
          <a:stretch>
            <a:fillRect/>
          </a:stretch>
        </p:blipFill>
        <p:spPr bwMode="auto">
          <a:xfrm>
            <a:off x="0" y="1714488"/>
            <a:ext cx="4032448" cy="442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544616"/>
          </a:xfrm>
        </p:spPr>
        <p:txBody>
          <a:bodyPr>
            <a:normAutofit/>
          </a:bodyPr>
          <a:lstStyle/>
          <a:p>
            <a:r>
              <a:rPr lang="pl-PL" b="1" dirty="0" smtClean="0"/>
              <a:t>Totalitaryzm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dirty="0" smtClean="0"/>
              <a:t>system sprawowania rządów, </a:t>
            </a:r>
            <a:br>
              <a:rPr lang="pl-PL" sz="3600" dirty="0" smtClean="0"/>
            </a:br>
            <a:r>
              <a:rPr lang="pl-PL" sz="3600" dirty="0" smtClean="0"/>
              <a:t>w którym władza kontroluje wszystkie dziedziny życia obywateli i nie liczy się z ich zdaniem.</a:t>
            </a:r>
            <a:endParaRPr lang="pl-PL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654560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 likwidacja systemu parlamentarnego, partii politycznych z wyjątkiem</a:t>
            </a:r>
            <a:br>
              <a:rPr lang="pl-PL" sz="2400" dirty="0" smtClean="0"/>
            </a:br>
            <a:r>
              <a:rPr lang="pl-PL" sz="2400" dirty="0" smtClean="0"/>
              <a:t>    </a:t>
            </a:r>
            <a:r>
              <a:rPr lang="pl-PL" sz="2400" b="1" dirty="0" smtClean="0"/>
              <a:t>Wszechzwiązkowej Komunistycznej Partii </a:t>
            </a:r>
            <a:r>
              <a:rPr lang="pl-PL" sz="2400" dirty="0" smtClean="0"/>
              <a:t>(</a:t>
            </a:r>
            <a:r>
              <a:rPr lang="pl-PL" sz="2400" b="1" dirty="0" smtClean="0"/>
              <a:t>bolszewików</a:t>
            </a:r>
            <a:r>
              <a:rPr lang="pl-PL" sz="2400" dirty="0" smtClean="0"/>
              <a:t>)   </a:t>
            </a:r>
            <a:r>
              <a:rPr lang="pl-PL" sz="2400" b="1" dirty="0" smtClean="0"/>
              <a:t>WKP</a:t>
            </a:r>
            <a:r>
              <a:rPr lang="pl-PL" sz="2400" dirty="0" smtClean="0"/>
              <a:t>(</a:t>
            </a:r>
            <a:r>
              <a:rPr lang="pl-PL" sz="2400" b="1" dirty="0" smtClean="0"/>
              <a:t>b</a:t>
            </a:r>
            <a:r>
              <a:rPr lang="pl-PL" sz="2400" dirty="0" smtClean="0"/>
              <a:t>)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- nieprzestrzeganie praw człowieka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- rozbudowana tajna policja (Czeka, NKWD, KGB) kontrolowała społeczeństwo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-</a:t>
            </a:r>
            <a:r>
              <a:rPr lang="pl-PL" sz="2400" b="1" dirty="0" smtClean="0"/>
              <a:t> CENZURA – </a:t>
            </a:r>
            <a:r>
              <a:rPr lang="pl-PL" sz="2400" dirty="0" smtClean="0"/>
              <a:t>kontrola wypowiedzi ustnych i na piśmie </a:t>
            </a:r>
            <a:br>
              <a:rPr lang="pl-PL" sz="2400" dirty="0" smtClean="0"/>
            </a:br>
            <a:endParaRPr lang="pl-P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78698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/>
              <a:t>  -  władzy podporządkowano działalność artystów, naukowców, dziennikarzy, nauczycieli – musieli służyć </a:t>
            </a:r>
            <a:r>
              <a:rPr lang="pl-PL" sz="3200" b="1" dirty="0" smtClean="0"/>
              <a:t>propagandzie</a:t>
            </a:r>
            <a:r>
              <a:rPr lang="pl-PL" sz="3200" dirty="0" smtClean="0"/>
              <a:t>, która sławiła dokonania partii i przywódcy ZSRR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                          </a:t>
            </a:r>
            <a:r>
              <a:rPr lang="pl-PL" sz="3200" b="1" dirty="0" smtClean="0"/>
              <a:t> propaganda  </a:t>
            </a:r>
            <a:br>
              <a:rPr lang="pl-PL" sz="3200" b="1" dirty="0" smtClean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dirty="0" smtClean="0"/>
              <a:t>podawanie nieprawdziwych informacji w celu przekonania obywateli do określonych poglądów </a:t>
            </a:r>
            <a:br>
              <a:rPr lang="pl-PL" sz="3200" dirty="0" smtClean="0"/>
            </a:br>
            <a:r>
              <a:rPr lang="pl-PL" sz="3200" dirty="0" smtClean="0"/>
              <a:t>(komentarz zamiast obiektywnej informacji) 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Kult jednostki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64293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r>
              <a:rPr lang="pl-PL" sz="2900" dirty="0" smtClean="0"/>
              <a:t>polegał na bezkrytycznym uwielbieniu Stalina</a:t>
            </a:r>
          </a:p>
          <a:p>
            <a:pPr algn="ctr">
              <a:buNone/>
            </a:pPr>
            <a:endParaRPr lang="pl-PL" sz="2600" dirty="0" smtClean="0"/>
          </a:p>
          <a:p>
            <a:pPr algn="ctr"/>
            <a:endParaRPr lang="pl-PL" sz="2600" dirty="0" smtClean="0"/>
          </a:p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r>
              <a:rPr lang="pl-PL" sz="2300" dirty="0" smtClean="0"/>
              <a:t>  wszechobecność wizerunku Stalina – portrety, rzeźby w szkołach, zakładach pracy, na ulicach</a:t>
            </a:r>
          </a:p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r>
              <a:rPr lang="pl-PL" sz="2300" dirty="0" smtClean="0"/>
              <a:t> literatura, muzyka, sztuka wychwalały Stalina</a:t>
            </a:r>
          </a:p>
          <a:p>
            <a:pPr algn="ctr">
              <a:buNone/>
            </a:pPr>
            <a:endParaRPr lang="pl-PL" sz="2300" dirty="0" smtClean="0"/>
          </a:p>
          <a:p>
            <a:pPr algn="ctr">
              <a:buNone/>
            </a:pPr>
            <a:r>
              <a:rPr lang="pl-PL" sz="2300" dirty="0" smtClean="0"/>
              <a:t> zmiana nazw miejscowości na </a:t>
            </a:r>
            <a:r>
              <a:rPr lang="pl-PL" sz="2300" dirty="0" err="1" smtClean="0"/>
              <a:t>Stalinogród</a:t>
            </a:r>
            <a:r>
              <a:rPr lang="pl-PL" sz="2300" dirty="0" smtClean="0"/>
              <a:t>, </a:t>
            </a:r>
            <a:r>
              <a:rPr lang="pl-PL" sz="2300" dirty="0" err="1" smtClean="0"/>
              <a:t>Stalinogorsk</a:t>
            </a:r>
            <a:r>
              <a:rPr lang="pl-PL" sz="2300" dirty="0" smtClean="0"/>
              <a:t>, Stalingrad itp</a:t>
            </a:r>
            <a:r>
              <a:rPr lang="pl-PL" sz="2600" dirty="0" smtClean="0"/>
              <a:t>.</a:t>
            </a:r>
          </a:p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endParaRPr lang="pl-PL" sz="2600" dirty="0" smtClean="0"/>
          </a:p>
          <a:p>
            <a:pPr>
              <a:buNone/>
            </a:pPr>
            <a:r>
              <a:rPr lang="pl-PL" sz="2600" dirty="0" smtClean="0"/>
              <a:t>On jak słońce swoją ziemię</a:t>
            </a:r>
          </a:p>
          <a:p>
            <a:pPr>
              <a:buNone/>
            </a:pPr>
            <a:r>
              <a:rPr lang="pl-PL" sz="2600" dirty="0" smtClean="0"/>
              <a:t>Obchodzi, zawsze na straży,</a:t>
            </a:r>
          </a:p>
          <a:p>
            <a:pPr>
              <a:buNone/>
            </a:pPr>
            <a:r>
              <a:rPr lang="pl-PL" sz="2600" dirty="0" smtClean="0"/>
              <a:t>On hoduje w swym ogrodzie</a:t>
            </a:r>
          </a:p>
          <a:p>
            <a:pPr>
              <a:buNone/>
            </a:pPr>
            <a:r>
              <a:rPr lang="pl-PL" sz="2600" dirty="0" smtClean="0"/>
              <a:t>Radość, co nigdy nie zginie…</a:t>
            </a:r>
          </a:p>
          <a:p>
            <a:pPr>
              <a:buNone/>
            </a:pPr>
            <a:r>
              <a:rPr lang="pl-PL" sz="2600" dirty="0" smtClean="0"/>
              <a:t>Zaśpiewajmy, towarzysze,</a:t>
            </a:r>
          </a:p>
          <a:p>
            <a:pPr>
              <a:buNone/>
            </a:pPr>
            <a:r>
              <a:rPr lang="pl-PL" sz="2600" dirty="0" smtClean="0"/>
              <a:t>O naszym mądrym Stalinie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400" b="1" dirty="0" smtClean="0"/>
              <a:t> </a:t>
            </a:r>
            <a:endParaRPr lang="pl-PL" sz="1400" dirty="0" smtClean="0"/>
          </a:p>
        </p:txBody>
      </p:sp>
      <p:sp>
        <p:nvSpPr>
          <p:cNvPr id="6" name="Strzałka w dół 5"/>
          <p:cNvSpPr/>
          <p:nvPr/>
        </p:nvSpPr>
        <p:spPr>
          <a:xfrm>
            <a:off x="4643438" y="1643050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Jaki obraz Stalina kreowały plakaty?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Stalin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"duma całej ludzkości"</a:t>
            </a:r>
          </a:p>
          <a:p>
            <a:pPr>
              <a:buNone/>
            </a:pPr>
            <a:r>
              <a:rPr lang="pl-PL" dirty="0" smtClean="0"/>
              <a:t> „Słońce" </a:t>
            </a:r>
          </a:p>
          <a:p>
            <a:pPr>
              <a:buNone/>
            </a:pPr>
            <a:r>
              <a:rPr lang="pl-PL" dirty="0" smtClean="0"/>
              <a:t>„Ojciec wszystkich prostych ludzi"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Stalin propaganda radzi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54648"/>
            <a:ext cx="4600033" cy="3303352"/>
          </a:xfrm>
          <a:prstGeom prst="rect">
            <a:avLst/>
          </a:prstGeom>
          <a:noFill/>
        </p:spPr>
      </p:pic>
      <p:pic>
        <p:nvPicPr>
          <p:cNvPr id="3" name="Picture 2" descr="Znalezione obrazy dla zapytania Stalin propaganda radzie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3429001"/>
          </a:xfrm>
          <a:prstGeom prst="rect">
            <a:avLst/>
          </a:prstGeom>
          <a:noFill/>
        </p:spPr>
      </p:pic>
      <p:pic>
        <p:nvPicPr>
          <p:cNvPr id="4" name="Picture 4" descr="Znalezione obrazy dla zapytania Stalin propaganda radzie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448" y="0"/>
            <a:ext cx="3284983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err="1" smtClean="0"/>
              <a:t>NaCoBeZu</a:t>
            </a:r>
            <a:r>
              <a:rPr lang="pl-PL" sz="3600" b="1" dirty="0" smtClean="0"/>
              <a:t>:</a:t>
            </a:r>
            <a:br>
              <a:rPr lang="pl-PL" sz="3600" b="1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2800" dirty="0" smtClean="0"/>
              <a:t>1.  Znasz daty:   1917r.,     1922- 1991, 1922r., 1932r.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2.  Poprawnie posługujesz się pojęciami: </a:t>
            </a:r>
            <a:r>
              <a:rPr lang="pl-PL" sz="2800" i="1" dirty="0" smtClean="0"/>
              <a:t>bolszewicy, ZSRR, totalitaryzm, propaganda, łagier, Wielki Głód, nacjonalizacja, kolektywizacja, kułak, „wielka czystka”</a:t>
            </a:r>
            <a:br>
              <a:rPr lang="pl-PL" sz="2800" i="1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3.  Znasz przyczyny i skutki przejęcia władzy przez bolszewików.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4.  Wymieniasz  charakterystyczne cechy polityki Stalina wobec  własnego społeczeństwa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5.  Objaśniasz, na czym polegało upaństwowienie gospodarki w Związku Radzieckim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6.   Wiesz kim byli i czego dokonali:  Lenin, Stalin, Pawlik </a:t>
            </a:r>
            <a:r>
              <a:rPr lang="pl-PL" sz="2800" dirty="0" err="1" smtClean="0"/>
              <a:t>Morozow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nalezione obrazy dla zapytania Stalin propaganda radzi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4805" cy="621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3944785" cy="5616624"/>
          </a:xfrm>
          <a:prstGeom prst="rect">
            <a:avLst/>
          </a:prstGeom>
          <a:noFill/>
        </p:spPr>
      </p:pic>
      <p:pic>
        <p:nvPicPr>
          <p:cNvPr id="56324" name="Picture 4" descr="Znalezione obrazy dla zapytania komsomol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914" y="476672"/>
            <a:ext cx="369155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wychowanie dzieci i młodzieży w duchu komunistycznym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                                 indoktrynacja społeczeństwa 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dirty="0" smtClean="0"/>
              <a:t>świadomy i systematyczny proces, którego celem jest wpojenie człowiekowi określonych ideologii, korzystający z propagandy, systemu oświaty szkolnej…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54500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/>
              <a:t>  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000" dirty="0" smtClean="0"/>
              <a:t>dzieci w wieku 9 lat wstępowały w szeregi Pionierów </a:t>
            </a:r>
            <a:br>
              <a:rPr lang="pl-PL" sz="20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2000" dirty="0" smtClean="0"/>
              <a:t> od 14 roku życia do Komsomołu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2000" dirty="0" smtClean="0"/>
              <a:t>wpajano im uwielbienie dla Stalina i nienawiść  do jego przeciwników</a:t>
            </a:r>
            <a:br>
              <a:rPr lang="pl-PL" sz="2000" dirty="0" smtClean="0"/>
            </a:br>
            <a:r>
              <a:rPr lang="pl-PL" sz="2000" b="1" dirty="0" smtClean="0"/>
              <a:t> </a:t>
            </a:r>
            <a:r>
              <a:rPr lang="pl-PL" sz="2000" dirty="0" smtClean="0"/>
              <a:t>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7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496"/>
            <a:ext cx="2888328" cy="1956186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commons/thumb/1/1b/Soviet_Young_Pioneers_in_1983_in_the_Zeravshan_Mountains_of_Tajik_SSR.jpg/400px-Soviet_Young_Pioneers_in_1983_in_the_Zeravshan_Mountains_of_Tajik_SS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428604"/>
            <a:ext cx="2826118" cy="1928826"/>
          </a:xfrm>
          <a:prstGeom prst="rect">
            <a:avLst/>
          </a:prstGeom>
          <a:noFill/>
        </p:spPr>
      </p:pic>
      <p:pic>
        <p:nvPicPr>
          <p:cNvPr id="5" name="Picture 4" descr="https://upload.wikimedia.org/wikipedia/commons/thumb/a/a1/Pioneers_pin_rs.svg/220px-Pioneers_pin_r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714884"/>
            <a:ext cx="1857363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3528392" cy="56207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Pawlik </a:t>
            </a:r>
            <a:r>
              <a:rPr lang="pl-PL" b="1" dirty="0" err="1" smtClean="0"/>
              <a:t>Morozow</a:t>
            </a:r>
            <a:endParaRPr lang="pl-PL" b="1" dirty="0"/>
          </a:p>
        </p:txBody>
      </p:sp>
      <p:pic>
        <p:nvPicPr>
          <p:cNvPr id="54274" name="Picture 2" descr="Znalezione obrazy dla zapytania Pawlik Morozow"/>
          <p:cNvPicPr>
            <a:picLocks noChangeAspect="1" noChangeArrowheads="1"/>
          </p:cNvPicPr>
          <p:nvPr/>
        </p:nvPicPr>
        <p:blipFill>
          <a:blip r:embed="rId2" cstate="print"/>
          <a:srcRect l="13013" r="10155"/>
          <a:stretch>
            <a:fillRect/>
          </a:stretch>
        </p:blipFill>
        <p:spPr bwMode="auto">
          <a:xfrm>
            <a:off x="0" y="4409728"/>
            <a:ext cx="9144000" cy="2448272"/>
          </a:xfrm>
          <a:prstGeom prst="rect">
            <a:avLst/>
          </a:prstGeom>
          <a:noFill/>
        </p:spPr>
      </p:pic>
      <p:pic>
        <p:nvPicPr>
          <p:cNvPr id="4" name="Picture 8" descr="Znalezione obrazy dla zapytania Pawlik Moroz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4459236" cy="2803745"/>
          </a:xfrm>
          <a:prstGeom prst="rect">
            <a:avLst/>
          </a:prstGeom>
          <a:noFill/>
        </p:spPr>
      </p:pic>
      <p:pic>
        <p:nvPicPr>
          <p:cNvPr id="5" name="Picture 6" descr="Znalezione obrazy dla zapytania Pawlik Morozow"/>
          <p:cNvPicPr>
            <a:picLocks noChangeAspect="1" noChangeArrowheads="1"/>
          </p:cNvPicPr>
          <p:nvPr/>
        </p:nvPicPr>
        <p:blipFill>
          <a:blip r:embed="rId4" cstate="print"/>
          <a:srcRect b="8656"/>
          <a:stretch>
            <a:fillRect/>
          </a:stretch>
        </p:blipFill>
        <p:spPr bwMode="auto">
          <a:xfrm>
            <a:off x="0" y="0"/>
            <a:ext cx="2892841" cy="4046597"/>
          </a:xfrm>
          <a:prstGeom prst="rect">
            <a:avLst/>
          </a:prstGeom>
          <a:noFill/>
        </p:spPr>
      </p:pic>
      <p:pic>
        <p:nvPicPr>
          <p:cNvPr id="6" name="Picture 4" descr="Znalezione obrazy dla zapytania komsomolcy"/>
          <p:cNvPicPr>
            <a:picLocks noChangeAspect="1" noChangeArrowheads="1"/>
          </p:cNvPicPr>
          <p:nvPr/>
        </p:nvPicPr>
        <p:blipFill>
          <a:blip r:embed="rId5" cstate="print"/>
          <a:srcRect l="6126" b="11392"/>
          <a:stretch>
            <a:fillRect/>
          </a:stretch>
        </p:blipFill>
        <p:spPr bwMode="auto">
          <a:xfrm>
            <a:off x="6668697" y="0"/>
            <a:ext cx="247530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02657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/>
              <a:t>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 walka z kościołem prawosławnym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b="1" dirty="0" smtClean="0"/>
              <a:t>"Wielka czystka"  </a:t>
            </a:r>
            <a:r>
              <a:rPr lang="pl-PL" sz="2400" dirty="0" smtClean="0"/>
              <a:t>1934-1938 – terror komunistyczny</a:t>
            </a:r>
            <a:br>
              <a:rPr lang="pl-PL" sz="2400" dirty="0" smtClean="0"/>
            </a:br>
            <a:r>
              <a:rPr lang="pl-PL" sz="2400" dirty="0" smtClean="0"/>
              <a:t>  </a:t>
            </a:r>
            <a:br>
              <a:rPr lang="pl-PL" sz="2400" dirty="0" smtClean="0"/>
            </a:br>
            <a:r>
              <a:rPr lang="pl-PL" sz="2400" dirty="0" smtClean="0"/>
              <a:t>   celem było wyeliminowanie ewentualnej konkurencji , która mogłaby  </a:t>
            </a:r>
            <a:br>
              <a:rPr lang="pl-PL" sz="2400" dirty="0" smtClean="0"/>
            </a:br>
            <a:r>
              <a:rPr lang="pl-PL" sz="2400" dirty="0" smtClean="0"/>
              <a:t>   odebrać władzę Stalinowi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   </a:t>
            </a:r>
            <a:r>
              <a:rPr lang="pl-PL" sz="2400" dirty="0" smtClean="0"/>
              <a:t>masowa rzeź kadr partyjnych, państwowych, wojskowych (dotknęły  </a:t>
            </a:r>
            <a:br>
              <a:rPr lang="pl-PL" sz="2400" dirty="0" smtClean="0"/>
            </a:br>
            <a:r>
              <a:rPr lang="pl-PL" sz="2400" dirty="0" smtClean="0"/>
              <a:t>   ok. 80% wyższych oficerów)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Łagry </a:t>
            </a:r>
            <a:r>
              <a:rPr lang="pl-PL" sz="2400" dirty="0" smtClean="0"/>
              <a:t>– obozy pracy</a:t>
            </a:r>
            <a:endParaRPr lang="pl-PL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Gułag </a:t>
            </a:r>
            <a:r>
              <a:rPr lang="pl-PL" sz="3200" dirty="0" smtClean="0"/>
              <a:t>– system obozów  pracy przymusowej w ZSRR</a:t>
            </a:r>
            <a:endParaRPr lang="pl-PL" sz="3200" dirty="0"/>
          </a:p>
        </p:txBody>
      </p:sp>
      <p:pic>
        <p:nvPicPr>
          <p:cNvPr id="3" name="Picture 4" descr="https://upload.wikimedia.org/wikipedia/commons/thumb/5/51/Gulag_Location_Map.png/800px-Gulag_Loc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620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pload.wikimedia.org/wikipedia/commons/thumb/f/f2/Belomorkanal.png/800px-Belomorka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200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upload.wikimedia.org/wikipedia/commons/thumb/0/0d/Canal_Mer_Blanche.jpg/800px-Canal_Mer_Blan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20000" cy="620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e/e4/Kolyma-gold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57978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pl-PL" b="1" dirty="0" smtClean="0"/>
              <a:t>I wojna światowa     1914 - 1918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Autofit/>
          </a:bodyPr>
          <a:lstStyle/>
          <a:p>
            <a:r>
              <a:rPr lang="pl-PL" sz="3600" u="sng" dirty="0" smtClean="0"/>
              <a:t>ententa</a:t>
            </a:r>
            <a:endParaRPr lang="pl-PL" sz="3600" u="sng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sz="4000" dirty="0" smtClean="0"/>
          </a:p>
          <a:p>
            <a:r>
              <a:rPr lang="pl-PL" sz="3600" dirty="0" smtClean="0"/>
              <a:t>Wielka Brytania</a:t>
            </a:r>
          </a:p>
          <a:p>
            <a:r>
              <a:rPr lang="pl-PL" sz="3600" dirty="0" smtClean="0"/>
              <a:t>Francja </a:t>
            </a:r>
          </a:p>
          <a:p>
            <a:r>
              <a:rPr lang="pl-PL" sz="3600" dirty="0" smtClean="0"/>
              <a:t>Rosja  do </a:t>
            </a:r>
            <a:r>
              <a:rPr lang="pl-PL" sz="3600" b="1" u="sng" dirty="0" smtClean="0"/>
              <a:t>1917</a:t>
            </a:r>
            <a:r>
              <a:rPr lang="pl-PL" sz="3600" b="1" dirty="0" smtClean="0"/>
              <a:t> r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</p:spPr>
        <p:txBody>
          <a:bodyPr>
            <a:noAutofit/>
          </a:bodyPr>
          <a:lstStyle/>
          <a:p>
            <a:r>
              <a:rPr lang="pl-PL" sz="3600" u="sng" dirty="0" smtClean="0"/>
              <a:t>państwa centralne</a:t>
            </a:r>
            <a:endParaRPr lang="pl-PL" sz="3600" u="sng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pl-PL" sz="4000" dirty="0" smtClean="0"/>
          </a:p>
          <a:p>
            <a:r>
              <a:rPr lang="pl-PL" sz="3600" dirty="0" smtClean="0"/>
              <a:t>Niemcy</a:t>
            </a:r>
          </a:p>
          <a:p>
            <a:r>
              <a:rPr lang="pl-PL" sz="3600" dirty="0" err="1" smtClean="0"/>
              <a:t>Austro</a:t>
            </a:r>
            <a:r>
              <a:rPr lang="pl-PL" sz="3600" dirty="0" smtClean="0"/>
              <a:t> - Węgry</a:t>
            </a:r>
            <a:endParaRPr lang="pl-PL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s://upload.wikimedia.org/wikipedia/commons/thumb/8/88/Shack_from_Gulag_-_Museum_of_the_Occupation_of_Latvia.JPG/800px-Shack_from_Gulag_-_Museum_of_the_Occupation_of_Lat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586410"/>
          </a:xfrm>
        </p:spPr>
        <p:txBody>
          <a:bodyPr>
            <a:normAutofit/>
          </a:bodyPr>
          <a:lstStyle/>
          <a:p>
            <a:r>
              <a:rPr lang="pl-PL" b="1" dirty="0" smtClean="0"/>
              <a:t>Wymień charakterystyczne cechy polityki Stalina </a:t>
            </a:r>
            <a:br>
              <a:rPr lang="pl-PL" b="1" dirty="0" smtClean="0"/>
            </a:br>
            <a:r>
              <a:rPr lang="pl-PL" b="1" dirty="0" smtClean="0"/>
              <a:t>wobec społeczeństwa radzieckiego</a:t>
            </a:r>
            <a:endParaRPr lang="pl-PL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800" b="1" dirty="0" smtClean="0"/>
              <a:t>Wymień charakterystyczne cechy polityki Stalina </a:t>
            </a:r>
            <a:br>
              <a:rPr lang="pl-PL" sz="2800" b="1" dirty="0" smtClean="0"/>
            </a:br>
            <a:r>
              <a:rPr lang="pl-PL" sz="2800" b="1" dirty="0" smtClean="0"/>
              <a:t>wobec społeczeństwa radzieckiego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sz="2600" dirty="0" smtClean="0"/>
              <a:t>nieprzestrzegania praw człowieka</a:t>
            </a:r>
          </a:p>
          <a:p>
            <a:r>
              <a:rPr lang="pl-PL" sz="2600" dirty="0" smtClean="0"/>
              <a:t>kontrola społeczeństwa poprzez tajną policję</a:t>
            </a:r>
          </a:p>
          <a:p>
            <a:r>
              <a:rPr lang="pl-PL" sz="2600" dirty="0" smtClean="0"/>
              <a:t>terror wobec wrogów – „ wielka czystka”, łagry</a:t>
            </a:r>
          </a:p>
          <a:p>
            <a:r>
              <a:rPr lang="pl-PL" sz="2600" dirty="0" smtClean="0"/>
              <a:t>indoktrynacja społeczeństwa - wychowanie  dzieci i młodzieży w duchu komunistycznym, propaganda, cenzura, kult jednostki</a:t>
            </a:r>
          </a:p>
          <a:p>
            <a:r>
              <a:rPr lang="pl-PL" sz="2600" dirty="0" smtClean="0"/>
              <a:t>podporządkowanie władzy działalność artystów, naukowców, dziennikarzy, nauczycieli</a:t>
            </a:r>
          </a:p>
          <a:p>
            <a:r>
              <a:rPr lang="pl-PL" sz="2600" dirty="0" smtClean="0"/>
              <a:t>walka z kościołem prawosławnym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297634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/>
              <a:t>Gospodarka w rękach państwa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</a:t>
            </a:r>
            <a:r>
              <a:rPr lang="pl-PL" sz="3200" dirty="0" smtClean="0"/>
              <a:t>-  </a:t>
            </a:r>
            <a:r>
              <a:rPr lang="pl-PL" sz="2200" dirty="0" smtClean="0"/>
              <a:t>upaństwowienie fabryk, banków, sklepów…</a:t>
            </a:r>
            <a:br>
              <a:rPr lang="pl-PL" sz="2200" dirty="0" smtClean="0"/>
            </a:br>
            <a:r>
              <a:rPr lang="pl-PL" sz="2200" dirty="0" smtClean="0"/>
              <a:t>                                        </a:t>
            </a:r>
            <a:r>
              <a:rPr lang="pl-PL" sz="2200" b="1" dirty="0" smtClean="0"/>
              <a:t>nacjonalizacja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  -  tworzenie  państwowych (sowchozy) i spółdzielczych (kołchozy) </a:t>
            </a:r>
            <a:br>
              <a:rPr lang="pl-PL" sz="2200" dirty="0" smtClean="0"/>
            </a:br>
            <a:r>
              <a:rPr lang="pl-PL" sz="2200" dirty="0" smtClean="0"/>
              <a:t>     gospodarstw rolnych </a:t>
            </a:r>
            <a:br>
              <a:rPr lang="pl-PL" sz="2200" dirty="0" smtClean="0"/>
            </a:br>
            <a:r>
              <a:rPr lang="pl-PL" sz="2200" dirty="0" smtClean="0"/>
              <a:t>                                       </a:t>
            </a:r>
            <a:r>
              <a:rPr lang="pl-PL" sz="2200" b="1" dirty="0" smtClean="0"/>
              <a:t>kolektywizacja, kułak</a:t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dirty="0" smtClean="0"/>
              <a:t>- przygotowywano 5-letnie plany rozwoju gospodarczego ZSRR</a:t>
            </a:r>
            <a:br>
              <a:rPr lang="pl-PL" sz="2200" dirty="0" smtClean="0"/>
            </a:br>
            <a:r>
              <a:rPr lang="pl-PL" sz="2200" dirty="0" smtClean="0"/>
              <a:t>                                       </a:t>
            </a:r>
            <a:r>
              <a:rPr lang="pl-PL" sz="2200" b="1" dirty="0" smtClean="0"/>
              <a:t>gospodarka planowa</a:t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400" dirty="0" smtClean="0"/>
              <a:t> </a:t>
            </a:r>
            <a:r>
              <a:rPr lang="pl-PL" sz="1300" dirty="0" smtClean="0"/>
              <a:t> – </a:t>
            </a:r>
            <a:r>
              <a:rPr lang="pl-PL" sz="2200" dirty="0" smtClean="0"/>
              <a:t>powszechna </a:t>
            </a:r>
            <a:r>
              <a:rPr lang="pl-PL" sz="2200" b="1" dirty="0" smtClean="0"/>
              <a:t>industrializacja</a:t>
            </a:r>
            <a:r>
              <a:rPr lang="pl-PL" sz="2200" dirty="0" smtClean="0"/>
              <a:t> (uprzemysłowienie kraju) – proces szybkiego rozwoju przemysłu (głównie ciężkiego, zbrojeniowego)</a:t>
            </a:r>
            <a:br>
              <a:rPr lang="pl-PL" sz="2200" dirty="0" smtClean="0"/>
            </a:br>
            <a:r>
              <a:rPr lang="pl-PL" sz="2200" dirty="0" smtClean="0"/>
              <a:t>kosztem ograniczenia produkcji towarów niezbędnych w codziennym życiu</a:t>
            </a:r>
            <a:br>
              <a:rPr lang="pl-PL" sz="2200" dirty="0" smtClean="0"/>
            </a:br>
            <a:r>
              <a:rPr lang="pl-PL" sz="2200" dirty="0" smtClean="0"/>
              <a:t> Cechą charakterystyczną – wykorzystywanie niewolniczej pracę więźniów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endParaRPr lang="pl-PL" sz="2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Wielki Głód </a:t>
            </a:r>
            <a:r>
              <a:rPr lang="pl-PL" dirty="0" smtClean="0"/>
              <a:t>na Ukrainie </a:t>
            </a:r>
            <a:r>
              <a:rPr lang="pl-PL" b="1" dirty="0" smtClean="0"/>
              <a:t>1932</a:t>
            </a:r>
            <a:r>
              <a:rPr lang="pl-PL" dirty="0" smtClean="0"/>
              <a:t>-1933</a:t>
            </a:r>
            <a:endParaRPr lang="pl-PL" dirty="0"/>
          </a:p>
        </p:txBody>
      </p:sp>
      <p:pic>
        <p:nvPicPr>
          <p:cNvPr id="66562" name="Picture 2" descr="https://upload.wikimedia.org/wikipedia/commons/a/a3/GolodomorKhark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84776" cy="5061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upload.wikimedia.org/wikipedia/commons/thumb/6/6a/Horse_of_Great_Famine_2.jpg/800px-Horse_of_Great_Fam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36864" cy="5889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587759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upload.wikimedia.org/wikipedia/commons/thumb/1/1a/Memorial_to_Holodomor_victims_02_Kiev.jpg/800px-Memorial_to_Holodomor_victims_02_K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115616" y="615268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Monument upamiętniający ofiary Wielkiego Głodu w Kijowie</a:t>
            </a:r>
            <a:endParaRPr lang="pl-PL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Polityka zagraniczna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600" b="1" dirty="0" smtClean="0"/>
              <a:t> </a:t>
            </a:r>
            <a:r>
              <a:rPr lang="pl-PL" sz="2400" b="1" dirty="0" smtClean="0"/>
              <a:t>1922 – układ w Rapallo  między ZSRR a Niemcami </a:t>
            </a:r>
          </a:p>
          <a:p>
            <a:pPr algn="ctr"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Niemcy</a:t>
            </a:r>
            <a:r>
              <a:rPr lang="pl-PL" sz="2400" dirty="0" smtClean="0"/>
              <a:t> miały otrzymać od ZSRR surowce naturalne oraz potajemny dostęp do radzieckich poligonów wojskowych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b="1" dirty="0" smtClean="0"/>
              <a:t>ZSRR</a:t>
            </a:r>
            <a:r>
              <a:rPr lang="pl-PL" sz="2400" dirty="0" smtClean="0"/>
              <a:t> miał otrzymać od Niemiec nowoczesne uzbrojenie, technologie i środki finansowe  </a:t>
            </a:r>
          </a:p>
          <a:p>
            <a:pPr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400" b="1" dirty="0" smtClean="0"/>
              <a:t>oba państwa wyszły z izolacji międzynarodowej,                          w której znalazły się po I wojnie światowej</a:t>
            </a:r>
            <a:endParaRPr lang="pl-PL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/>
              <a:t>Sprawdź się:</a:t>
            </a:r>
            <a:br>
              <a:rPr lang="pl-PL" sz="3600" b="1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2800" dirty="0" smtClean="0"/>
              <a:t>1.  Znasz daty:   1917r.,     1922- 1991,  1922,  1932r.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2.  Wyjaśniasz pojęcia: </a:t>
            </a:r>
            <a:r>
              <a:rPr lang="pl-PL" sz="2800" i="1" dirty="0" smtClean="0"/>
              <a:t>bolszewicy, ZSRR, totalitaryzm, propaganda, łagier, Wielki Głód, nacjonalizacja , kolektywizacja, kułak, „wielka czystka”</a:t>
            </a:r>
            <a:br>
              <a:rPr lang="pl-PL" sz="2800" i="1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3.  Znasz przyczyny i skutki przejęcia władzy przez bolszewików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4.  Wymieniasz charakterystyczne cechy polityki Stalina wobec społeczeństwa ZSRR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5.  Objaśniasz, na czym polegało upaństwowienie gospodarki w Związku Radzieckim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6.   Wiesz kim byli i czego dokonali:  Lenin, Stalin, Pawlik </a:t>
            </a:r>
            <a:r>
              <a:rPr lang="pl-PL" sz="2800" dirty="0" err="1" smtClean="0"/>
              <a:t>Morozow</a:t>
            </a:r>
            <a:r>
              <a:rPr lang="pl-PL" sz="2800" dirty="0" smtClean="0"/>
              <a:t>.</a:t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200" dirty="0" smtClean="0"/>
              <a:t>24.10.</a:t>
            </a:r>
            <a:r>
              <a:rPr lang="pl-PL" dirty="0" smtClean="0"/>
              <a:t> </a:t>
            </a:r>
            <a:r>
              <a:rPr lang="pl-PL" b="1" dirty="0" smtClean="0"/>
              <a:t>1917 r. </a:t>
            </a:r>
            <a:r>
              <a:rPr lang="pl-PL" sz="4000" b="1" dirty="0" smtClean="0"/>
              <a:t>– rewolucja październikowa</a:t>
            </a:r>
            <a:endParaRPr lang="pl-PL" sz="40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95936" y="1412776"/>
            <a:ext cx="5148064" cy="5445224"/>
          </a:xfrm>
        </p:spPr>
        <p:txBody>
          <a:bodyPr/>
          <a:lstStyle/>
          <a:p>
            <a:r>
              <a:rPr lang="pl-PL" dirty="0" smtClean="0"/>
              <a:t>przeprowadzona przez bolszewików z </a:t>
            </a:r>
            <a:r>
              <a:rPr lang="pl-PL" b="1" dirty="0" smtClean="0"/>
              <a:t>Leninem </a:t>
            </a:r>
            <a:r>
              <a:rPr lang="pl-PL" dirty="0" smtClean="0"/>
              <a:t>na czele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bolszewicy</a:t>
            </a:r>
            <a:r>
              <a:rPr lang="pl-PL" dirty="0" smtClean="0"/>
              <a:t>  =  rosyjscy </a:t>
            </a:r>
            <a:r>
              <a:rPr lang="pl-PL" b="1" dirty="0" smtClean="0"/>
              <a:t>komuniści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dążyli do</a:t>
            </a:r>
          </a:p>
          <a:p>
            <a:pPr>
              <a:buNone/>
            </a:pPr>
            <a:r>
              <a:rPr lang="pl-PL" dirty="0" smtClean="0"/>
              <a:t> poprawy sytuacji robotników, przejęcia przez państwo na własność fabryk, banków, sklepów </a:t>
            </a:r>
            <a:r>
              <a:rPr lang="pl-PL" b="1" dirty="0" smtClean="0"/>
              <a:t>drogą rewolucji</a:t>
            </a:r>
            <a:endParaRPr lang="pl-PL" b="1" dirty="0"/>
          </a:p>
        </p:txBody>
      </p:sp>
      <p:pic>
        <p:nvPicPr>
          <p:cNvPr id="5" name="Picture 2" descr="Znalezione obrazy dla zapytania len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9993"/>
          <a:stretch>
            <a:fillRect/>
          </a:stretch>
        </p:blipFill>
        <p:spPr bwMode="auto">
          <a:xfrm>
            <a:off x="323528" y="1412776"/>
            <a:ext cx="36259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/>
              <a:t>Notatka</a:t>
            </a:r>
            <a:r>
              <a:rPr lang="pl-PL" sz="2400" b="1" dirty="0" smtClean="0"/>
              <a:t> lekcyjna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1800" dirty="0" smtClean="0"/>
              <a:t>przepisz  lub wydrukuj i </a:t>
            </a:r>
            <a:r>
              <a:rPr lang="pl-PL" sz="1800" dirty="0" err="1" smtClean="0"/>
              <a:t>i</a:t>
            </a:r>
            <a:r>
              <a:rPr lang="pl-PL" sz="1800" dirty="0" smtClean="0"/>
              <a:t> wklej do zeszytu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400" b="1" dirty="0" smtClean="0"/>
              <a:t>Temat: ZSRR – imperium komunistyczne</a:t>
            </a:r>
          </a:p>
          <a:p>
            <a:pPr lvl="0">
              <a:buNone/>
            </a:pPr>
            <a:r>
              <a:rPr lang="pl-PL" sz="1400" b="1" dirty="0" smtClean="0"/>
              <a:t>1917 r. – </a:t>
            </a:r>
            <a:r>
              <a:rPr lang="pl-PL" sz="1400" i="1" dirty="0" smtClean="0"/>
              <a:t>rewolucja w Rosji </a:t>
            </a:r>
            <a:endParaRPr lang="pl-PL" sz="1400" dirty="0" smtClean="0"/>
          </a:p>
          <a:p>
            <a:pPr lvl="0">
              <a:buNone/>
            </a:pPr>
            <a:r>
              <a:rPr lang="pl-PL" sz="1400" b="1" dirty="0" smtClean="0"/>
              <a:t>1922 –1991 </a:t>
            </a:r>
            <a:r>
              <a:rPr lang="pl-PL" sz="1400" b="1" i="1" dirty="0" smtClean="0"/>
              <a:t>–</a:t>
            </a:r>
            <a:r>
              <a:rPr lang="pl-PL" sz="1400" i="1" dirty="0" smtClean="0"/>
              <a:t> ZSRR (Związek Socjalistycznych Republik Radzieckich) imperium komunistycznym </a:t>
            </a:r>
          </a:p>
          <a:p>
            <a:pPr lvl="0">
              <a:buNone/>
            </a:pPr>
            <a:r>
              <a:rPr lang="pl-PL" sz="1400" b="1" i="1" dirty="0" smtClean="0"/>
              <a:t>1922 r.</a:t>
            </a:r>
            <a:r>
              <a:rPr lang="pl-PL" sz="1400" i="1" dirty="0" smtClean="0"/>
              <a:t> – układ w Rapallo między ZSRR a Niemcami</a:t>
            </a: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>1932– </a:t>
            </a:r>
            <a:r>
              <a:rPr lang="pl-PL" sz="1400" i="1" dirty="0" smtClean="0"/>
              <a:t>początek Wielkiego Głodu na Ukrainie</a:t>
            </a: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1.Na czele państwa  ZSRR stają:</a:t>
            </a:r>
          </a:p>
          <a:p>
            <a:pPr>
              <a:buNone/>
            </a:pPr>
            <a:r>
              <a:rPr lang="pl-PL" sz="1400" b="1" dirty="0" smtClean="0"/>
              <a:t>Lenin </a:t>
            </a:r>
            <a:r>
              <a:rPr lang="pl-PL" sz="1400" dirty="0" smtClean="0"/>
              <a:t>      1917 – 1924</a:t>
            </a:r>
          </a:p>
          <a:p>
            <a:pPr>
              <a:buNone/>
            </a:pPr>
            <a:r>
              <a:rPr lang="pl-PL" sz="1400" b="1" dirty="0" smtClean="0"/>
              <a:t>Stalin</a:t>
            </a:r>
            <a:r>
              <a:rPr lang="pl-PL" sz="1400" dirty="0" smtClean="0"/>
              <a:t>       1924 – 1953</a:t>
            </a:r>
          </a:p>
          <a:p>
            <a:pPr>
              <a:buNone/>
            </a:pPr>
            <a:r>
              <a:rPr lang="pl-PL" sz="1400" b="1" dirty="0" smtClean="0"/>
              <a:t>2.Totalitaryzm - </a:t>
            </a:r>
            <a:r>
              <a:rPr lang="pl-PL" sz="1400" u="sng" dirty="0" smtClean="0"/>
              <a:t>system sprawowania rządów, w którym władza kontroluje wszystkie dziedziny życia obywateli i nie liczy się z ich zdaniem.</a:t>
            </a: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3.Charakterystyczne cechy polityki Stalina wobec społeczeństwa radzieckiego:</a:t>
            </a:r>
          </a:p>
          <a:p>
            <a:pPr>
              <a:buNone/>
            </a:pPr>
            <a:r>
              <a:rPr lang="pl-PL" sz="1400" dirty="0" smtClean="0"/>
              <a:t>-  nieprzestrzegania praw człowieka</a:t>
            </a:r>
          </a:p>
          <a:p>
            <a:pPr>
              <a:buNone/>
            </a:pPr>
            <a:r>
              <a:rPr lang="pl-PL" sz="1400" dirty="0" smtClean="0"/>
              <a:t>-  kontrola społeczeństwa poprzez tajną policję</a:t>
            </a:r>
          </a:p>
          <a:p>
            <a:pPr>
              <a:buNone/>
            </a:pPr>
            <a:r>
              <a:rPr lang="pl-PL" sz="1400" dirty="0" smtClean="0"/>
              <a:t>-  terror wobec wrogów – łagry, „wielka czystka”</a:t>
            </a:r>
          </a:p>
          <a:p>
            <a:pPr>
              <a:buNone/>
            </a:pPr>
            <a:r>
              <a:rPr lang="pl-PL" sz="1400" dirty="0" smtClean="0"/>
              <a:t>-  wychowanie  dzieci i młodzieży w duchu komunistycznym</a:t>
            </a:r>
          </a:p>
          <a:p>
            <a:pPr>
              <a:buNone/>
            </a:pPr>
            <a:r>
              <a:rPr lang="pl-PL" sz="1400" b="1" dirty="0" smtClean="0"/>
              <a:t>- propaganda,</a:t>
            </a:r>
            <a:r>
              <a:rPr lang="pl-PL" sz="1400" dirty="0" smtClean="0"/>
              <a:t> cenzura, </a:t>
            </a:r>
            <a:r>
              <a:rPr lang="pl-PL" sz="1400" b="1" dirty="0" smtClean="0"/>
              <a:t>indoktrynacja</a:t>
            </a:r>
            <a:r>
              <a:rPr lang="pl-PL" sz="1400" dirty="0" smtClean="0"/>
              <a:t> społeczeństwa</a:t>
            </a:r>
            <a:endParaRPr lang="pl-PL" sz="1400" b="1" dirty="0" smtClean="0"/>
          </a:p>
          <a:p>
            <a:pPr>
              <a:buNone/>
            </a:pPr>
            <a:r>
              <a:rPr lang="pl-PL" sz="1400" dirty="0" smtClean="0"/>
              <a:t>-  podporządkowanie władzy działalność artystów, naukowców, dziennikarzy, nauczycieli</a:t>
            </a:r>
          </a:p>
          <a:p>
            <a:pPr>
              <a:buNone/>
            </a:pPr>
            <a:r>
              <a:rPr lang="pl-PL" sz="1400" dirty="0" smtClean="0"/>
              <a:t>- walka z kościołem prawosławnym</a:t>
            </a:r>
          </a:p>
          <a:p>
            <a:pPr>
              <a:buNone/>
            </a:pPr>
            <a:r>
              <a:rPr lang="pl-PL" sz="1400" b="1" dirty="0" smtClean="0"/>
              <a:t>-  kult jednostki</a:t>
            </a:r>
          </a:p>
          <a:p>
            <a:pPr>
              <a:buNone/>
            </a:pPr>
            <a:r>
              <a:rPr lang="pl-PL" sz="1400" b="1" dirty="0" smtClean="0"/>
              <a:t>4.Upaństwowienie gospodarki ZSRR</a:t>
            </a:r>
            <a:r>
              <a:rPr lang="pl-PL" sz="1400" dirty="0" smtClean="0"/>
              <a:t> – państwo właścicielem gospodarki (fabryk, banków, sklepów,  ziemi…)</a:t>
            </a:r>
          </a:p>
          <a:p>
            <a:pPr>
              <a:buNone/>
            </a:pPr>
            <a:r>
              <a:rPr lang="pl-PL" sz="1400" dirty="0" smtClean="0"/>
              <a:t>5.Rozwój produkcji zbrojeniowej kosztem ograniczenia produkcji towarów niezbędnych w codziennym życiu.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6583362"/>
          </a:xfrm>
        </p:spPr>
        <p:txBody>
          <a:bodyPr>
            <a:normAutofit fontScale="90000"/>
          </a:bodyPr>
          <a:lstStyle/>
          <a:p>
            <a:pPr algn="l"/>
            <a:r>
              <a:rPr lang="pl-PL" sz="2200" b="1" dirty="0" smtClean="0"/>
              <a:t>Zadanie domowe: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Dlaczego Korea Północna stanowi przykład państwa totalitarnego?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800" dirty="0" smtClean="0"/>
              <a:t>Proszę o przesłanie zad. dom.  osoby, które mają w dzienniku nr: 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kl. 7e:  4, 9, 15              termin:   30.04.</a:t>
            </a:r>
            <a:br>
              <a:rPr lang="pl-PL" sz="1800" dirty="0" smtClean="0"/>
            </a:br>
            <a:r>
              <a:rPr lang="pl-PL" sz="1800" dirty="0" smtClean="0"/>
              <a:t>kl. 7d: 1, 2, 3, 9            termin:   28.04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Proszę uczniów </a:t>
            </a:r>
            <a:r>
              <a:rPr lang="pl-PL" sz="1800" dirty="0" smtClean="0"/>
              <a:t> klasy 7d </a:t>
            </a:r>
            <a:r>
              <a:rPr lang="pl-PL" sz="1800" dirty="0" smtClean="0"/>
              <a:t>o przysłanie zaległych zadań: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- notatka z tematu: Na frontach I wojny światowej</a:t>
            </a:r>
            <a:br>
              <a:rPr lang="pl-PL" sz="1800" dirty="0" smtClean="0"/>
            </a:br>
            <a:r>
              <a:rPr lang="pl-PL" sz="1800" dirty="0" smtClean="0"/>
              <a:t>- prezentacja I wojna światowa</a:t>
            </a:r>
            <a:br>
              <a:rPr lang="pl-PL" sz="1800" dirty="0" smtClean="0"/>
            </a:br>
            <a:r>
              <a:rPr lang="pl-PL" sz="1800" dirty="0" smtClean="0"/>
              <a:t>- kl.7e notatka z tematu: Narodziny faszyzmu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</a:t>
            </a:r>
            <a:r>
              <a:rPr lang="pl-PL" sz="1800" b="1" dirty="0" smtClean="0"/>
              <a:t>Ostateczny termin</a:t>
            </a:r>
            <a:r>
              <a:rPr lang="pl-PL" sz="1800" dirty="0" smtClean="0"/>
              <a:t>:   </a:t>
            </a:r>
            <a:r>
              <a:rPr lang="pl-PL" sz="1800" dirty="0" smtClean="0"/>
              <a:t> </a:t>
            </a:r>
            <a:r>
              <a:rPr lang="pl-PL" sz="1800" dirty="0" smtClean="0"/>
              <a:t>kl. 7d – </a:t>
            </a:r>
            <a:r>
              <a:rPr lang="pl-PL" sz="1800" b="1" dirty="0" smtClean="0"/>
              <a:t>25.04</a:t>
            </a:r>
            <a:r>
              <a:rPr lang="pl-PL" sz="1800" dirty="0" smtClean="0"/>
              <a:t>.</a:t>
            </a:r>
            <a:br>
              <a:rPr lang="pl-PL" sz="1800" dirty="0" smtClean="0"/>
            </a:br>
            <a:r>
              <a:rPr lang="pl-PL" sz="1800" dirty="0" smtClean="0"/>
              <a:t>prace proszę przesłać na </a:t>
            </a:r>
            <a:r>
              <a:rPr lang="pl-PL" sz="1800" smtClean="0">
                <a:hlinkClick r:id="rId2"/>
              </a:rPr>
              <a:t>durabozena7@gmail.com</a:t>
            </a:r>
            <a:r>
              <a:rPr lang="pl-PL" sz="1800" smtClean="0"/>
              <a:t>  </a:t>
            </a: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>w </a:t>
            </a:r>
            <a:r>
              <a:rPr lang="pl-PL" sz="1800" dirty="0" smtClean="0"/>
              <a:t>tytule wpisujemy imię i nazwisko, klasa, nazwę zad. dom.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Wiktor z kl. 7d </a:t>
            </a:r>
            <a:r>
              <a:rPr lang="pl-PL" sz="1800" dirty="0" smtClean="0"/>
              <a:t>– wciąż nie mogę otworzyć Twojej prezentacji, spróbuj mi jeszcze raz przesłać – z góry dziękuję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wyniku rewolucji bolszewickiej obalono dotychczasowy ustrój – </a:t>
            </a:r>
            <a:r>
              <a:rPr lang="pl-PL" sz="2400" b="1" dirty="0" smtClean="0"/>
              <a:t>władzę  absolutną  cara </a:t>
            </a:r>
            <a:endParaRPr lang="pl-PL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923112" cy="461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zaokrąglony 3"/>
          <p:cNvSpPr/>
          <p:nvPr/>
        </p:nvSpPr>
        <p:spPr>
          <a:xfrm>
            <a:off x="1331640" y="6093296"/>
            <a:ext cx="59766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Car Mikołaj II  i  jego rodzina</a:t>
            </a:r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wojna domowa 1917 – 1921   między </a:t>
            </a:r>
            <a:br>
              <a:rPr lang="pl-PL" sz="2800" dirty="0" smtClean="0"/>
            </a:br>
            <a:r>
              <a:rPr lang="pl-PL" sz="2800" b="1" dirty="0" smtClean="0"/>
              <a:t>Czerwonymi </a:t>
            </a:r>
            <a:r>
              <a:rPr lang="pl-PL" sz="2800" dirty="0" smtClean="0"/>
              <a:t>(bolszewikami)  a  </a:t>
            </a:r>
            <a:r>
              <a:rPr lang="pl-PL" sz="2800" b="1" dirty="0" smtClean="0"/>
              <a:t>Białymi</a:t>
            </a:r>
            <a:r>
              <a:rPr lang="pl-PL" sz="2800" dirty="0" smtClean="0"/>
              <a:t> (zwolennikami cara)</a:t>
            </a:r>
            <a:endParaRPr lang="pl-PL" sz="2800" dirty="0"/>
          </a:p>
        </p:txBody>
      </p:sp>
      <p:pic>
        <p:nvPicPr>
          <p:cNvPr id="31746" name="Picture 2" descr="Znalezione obrazy dla zapytania Rewolucja październikowa"/>
          <p:cNvPicPr>
            <a:picLocks noChangeAspect="1" noChangeArrowheads="1"/>
          </p:cNvPicPr>
          <p:nvPr/>
        </p:nvPicPr>
        <p:blipFill>
          <a:blip r:embed="rId2" cstate="print"/>
          <a:srcRect l="31852"/>
          <a:stretch>
            <a:fillRect/>
          </a:stretch>
        </p:blipFill>
        <p:spPr bwMode="auto">
          <a:xfrm>
            <a:off x="4886943" y="3257600"/>
            <a:ext cx="4257057" cy="3600400"/>
          </a:xfrm>
          <a:prstGeom prst="rect">
            <a:avLst/>
          </a:prstGeom>
          <a:noFill/>
        </p:spPr>
      </p:pic>
      <p:pic>
        <p:nvPicPr>
          <p:cNvPr id="31748" name="Picture 4" descr="Znalezione obrazy dla zapytania Rewolucja październikowa"/>
          <p:cNvPicPr>
            <a:picLocks noChangeAspect="1" noChangeArrowheads="1"/>
          </p:cNvPicPr>
          <p:nvPr/>
        </p:nvPicPr>
        <p:blipFill>
          <a:blip r:embed="rId3" cstate="print"/>
          <a:srcRect t="18885"/>
          <a:stretch>
            <a:fillRect/>
          </a:stretch>
        </p:blipFill>
        <p:spPr bwMode="auto">
          <a:xfrm>
            <a:off x="251520" y="1484784"/>
            <a:ext cx="5052095" cy="3092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nalezione obrazy dla zapytania Rewolucja październik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878718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1440159"/>
          </a:xfrm>
        </p:spPr>
        <p:txBody>
          <a:bodyPr>
            <a:noAutofit/>
          </a:bodyPr>
          <a:lstStyle/>
          <a:p>
            <a:r>
              <a:rPr lang="pl-PL" sz="2800" dirty="0" smtClean="0"/>
              <a:t>Od </a:t>
            </a:r>
            <a:r>
              <a:rPr lang="pl-PL" sz="2800" b="1" dirty="0" smtClean="0"/>
              <a:t>1922 – 1991 </a:t>
            </a:r>
            <a:r>
              <a:rPr lang="pl-PL" sz="2800" dirty="0" smtClean="0"/>
              <a:t>Rosja staje się państwem komunistycznym.</a:t>
            </a:r>
            <a:br>
              <a:rPr lang="pl-PL" sz="2800" dirty="0" smtClean="0"/>
            </a:b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Nowa nazwa państwa </a:t>
            </a:r>
            <a:br>
              <a:rPr lang="pl-PL" sz="2800" dirty="0" smtClean="0"/>
            </a:br>
            <a:r>
              <a:rPr lang="pl-PL" sz="2800" b="1" dirty="0" smtClean="0"/>
              <a:t>ZSRR </a:t>
            </a:r>
            <a:br>
              <a:rPr lang="pl-PL" sz="2800" b="1" dirty="0" smtClean="0"/>
            </a:br>
            <a:r>
              <a:rPr lang="pl-PL" sz="2800" b="1" dirty="0" smtClean="0"/>
              <a:t>Związek Socjalistycznych Republik Radzieckich.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4818" name="Picture 2" descr="Znalezione obrazy dla zapytania flaga ZS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488832" cy="420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/>
              <a:t>Wyjaśnij, co oznaczają barwy i symbole widoczne na fladze ZSRR.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Jakie były przyczyny i skutki przejęcia władzy przez bolszewików?</a:t>
            </a:r>
            <a:endParaRPr lang="pl-P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654</Words>
  <Application>Microsoft Office PowerPoint</Application>
  <PresentationFormat>Pokaz na ekranie (4:3)</PresentationFormat>
  <Paragraphs>153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Powstanie ZSRR  </vt:lpstr>
      <vt:lpstr>NaCoBeZu:  1.  Znasz daty:   1917r.,     1922- 1991, 1922r., 1932r.  2.  Poprawnie posługujesz się pojęciami: bolszewicy, ZSRR, totalitaryzm, propaganda, łagier, Wielki Głód, nacjonalizacja, kolektywizacja, kułak, „wielka czystka”  3.  Znasz przyczyny i skutki przejęcia władzy przez bolszewików.   4.  Wymieniasz  charakterystyczne cechy polityki Stalina wobec  własnego społeczeństwa   5.  Objaśniasz, na czym polegało upaństwowienie gospodarki w Związku Radzieckim  6.   Wiesz kim byli i czego dokonali:  Lenin, Stalin, Pawlik Morozow </vt:lpstr>
      <vt:lpstr>I wojna światowa     1914 - 1918</vt:lpstr>
      <vt:lpstr>24.10. 1917 r. – rewolucja październikowa</vt:lpstr>
      <vt:lpstr>W wyniku rewolucji bolszewickiej obalono dotychczasowy ustrój – władzę  absolutną  cara </vt:lpstr>
      <vt:lpstr>wojna domowa 1917 – 1921   między  Czerwonymi (bolszewikami)  a  Białymi (zwolennikami cara)</vt:lpstr>
      <vt:lpstr>Slajd 7</vt:lpstr>
      <vt:lpstr>Od 1922 – 1991 Rosja staje się państwem komunistycznym.   Nowa nazwa państwa  ZSRR  Związek Socjalistycznych Republik Radzieckich.</vt:lpstr>
      <vt:lpstr>Wyjaśnij, co oznaczają barwy i symbole widoczne na fladze ZSRR.   Jakie były przyczyny i skutki przejęcia władzy przez bolszewików?</vt:lpstr>
      <vt:lpstr>Jakie były przyczyny i skutki przejęcia władzy przez bolszewików?</vt:lpstr>
      <vt:lpstr>Jakie były przyczyny i skutki przejęcia władzy przez bolszewików?</vt:lpstr>
      <vt:lpstr>Slajd 12</vt:lpstr>
      <vt:lpstr> Na czele państwa i partii komunistycznej stają:</vt:lpstr>
      <vt:lpstr>Totalitaryzm  system sprawowania rządów,  w którym władza kontroluje wszystkie dziedziny życia obywateli i nie liczy się z ich zdaniem.</vt:lpstr>
      <vt:lpstr>  -  likwidacja systemu parlamentarnego, partii politycznych z wyjątkiem     Wszechzwiązkowej Komunistycznej Partii (bolszewików)   WKP(b)      - nieprzestrzeganie praw człowieka    - rozbudowana tajna policja (Czeka, NKWD, KGB) kontrolowała społeczeństwo     - CENZURA – kontrola wypowiedzi ustnych i na piśmie  </vt:lpstr>
      <vt:lpstr>  -  władzy podporządkowano działalność artystów, naukowców, dziennikarzy, nauczycieli – musieli służyć propagandzie, która sławiła dokonania partii i przywódcy ZSRR                              propaganda    podawanie nieprawdziwych informacji w celu przekonania obywateli do określonych poglądów  (komentarz zamiast obiektywnej informacji)  </vt:lpstr>
      <vt:lpstr>Kult jednostki</vt:lpstr>
      <vt:lpstr>Jaki obraz Stalina kreowały plakaty?</vt:lpstr>
      <vt:lpstr>Slajd 19</vt:lpstr>
      <vt:lpstr>Slajd 20</vt:lpstr>
      <vt:lpstr>Slajd 21</vt:lpstr>
      <vt:lpstr>wychowanie dzieci i młodzieży w duchu komunistycznym</vt:lpstr>
      <vt:lpstr>     dzieci w wieku 9 lat wstępowały w szeregi Pionierów               od 14 roku życia do Komsomołu       wpajano im uwielbienie dla Stalina i nienawiść  do jego przeciwników     </vt:lpstr>
      <vt:lpstr>Pawlik Morozow</vt:lpstr>
      <vt:lpstr>   -  walka z kościołem prawosławnym  - "Wielka czystka"  1934-1938 – terror komunistyczny       celem było wyeliminowanie ewentualnej konkurencji , która mogłaby      odebrać władzę Stalinowi     masowa rzeź kadr partyjnych, państwowych, wojskowych (dotknęły      ok. 80% wyższych oficerów)   Łagry – obozy pracy</vt:lpstr>
      <vt:lpstr>Gułag – system obozów  pracy przymusowej w ZSRR</vt:lpstr>
      <vt:lpstr>Slajd 27</vt:lpstr>
      <vt:lpstr>Slajd 28</vt:lpstr>
      <vt:lpstr>Slajd 29</vt:lpstr>
      <vt:lpstr>Slajd 30</vt:lpstr>
      <vt:lpstr>Wymień charakterystyczne cechy polityki Stalina  wobec społeczeństwa radzieckiego</vt:lpstr>
      <vt:lpstr>Wymień charakterystyczne cechy polityki Stalina  wobec społeczeństwa radzieckiego</vt:lpstr>
      <vt:lpstr>Gospodarka w rękach państwa   -  upaństwowienie fabryk, banków, sklepów…                                         nacjonalizacja    -  tworzenie  państwowych (sowchozy) i spółdzielczych (kołchozy)       gospodarstw rolnych                                         kolektywizacja, kułak  - przygotowywano 5-letnie plany rozwoju gospodarczego ZSRR                                        gospodarka planowa    – powszechna industrializacja (uprzemysłowienie kraju) – proces szybkiego rozwoju przemysłu (głównie ciężkiego, zbrojeniowego) kosztem ograniczenia produkcji towarów niezbędnych w codziennym życiu  Cechą charakterystyczną – wykorzystywanie niewolniczej pracę więźniów  </vt:lpstr>
      <vt:lpstr>Wielki Głód na Ukrainie 1932-1933</vt:lpstr>
      <vt:lpstr>Slajd 35</vt:lpstr>
      <vt:lpstr>Slajd 36</vt:lpstr>
      <vt:lpstr>Slajd 37</vt:lpstr>
      <vt:lpstr>Polityka zagraniczna</vt:lpstr>
      <vt:lpstr>Sprawdź się:  1.  Znasz daty:   1917r.,     1922- 1991,  1922,  1932r.  2.  Wyjaśniasz pojęcia: bolszewicy, ZSRR, totalitaryzm, propaganda, łagier, Wielki Głód, nacjonalizacja , kolektywizacja, kułak, „wielka czystka”  3.  Znasz przyczyny i skutki przejęcia władzy przez bolszewików   4.  Wymieniasz charakterystyczne cechy polityki Stalina wobec społeczeństwa ZSRR  5.  Objaśniasz, na czym polegało upaństwowienie gospodarki w Związku Radzieckim  6.   Wiesz kim byli i czego dokonali:  Lenin, Stalin, Pawlik Morozow. </vt:lpstr>
      <vt:lpstr>Notatka lekcyjna  przepisz  lub wydrukuj i i wklej do zeszytu </vt:lpstr>
      <vt:lpstr>Zadanie domowe:   Dlaczego Korea Północna stanowi przykład państwa totalitarnego?  Proszę o przesłanie zad. dom.  osoby, które mają w dzienniku nr:   kl. 7e:  4, 9, 15              termin:   30.04. kl. 7d: 1, 2, 3, 9            termin:   28.04  Proszę uczniów  klasy 7d o przysłanie zaległych zadań:  - notatka z tematu: Na frontach I wojny światowej - prezentacja I wojna światowa - kl.7e notatka z tematu: Narodziny faszyzmu   Ostateczny termin:    kl. 7d – 25.04. prace proszę przesłać na durabozena7@gmail.com   w tytule wpisujemy imię i nazwisko, klasa, nazwę zad. dom.  Wiktor z kl. 7d – wciąż nie mogę otworzyć Twojej prezentacji, spróbuj mi jeszcze raz przesłać – z góry dziękuję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6 </dc:title>
  <dc:creator>Acer</dc:creator>
  <cp:lastModifiedBy>Bożena</cp:lastModifiedBy>
  <cp:revision>231</cp:revision>
  <dcterms:created xsi:type="dcterms:W3CDTF">2015-12-03T08:08:36Z</dcterms:created>
  <dcterms:modified xsi:type="dcterms:W3CDTF">2020-04-22T10:15:47Z</dcterms:modified>
</cp:coreProperties>
</file>