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9" r:id="rId4"/>
    <p:sldId id="266" r:id="rId5"/>
    <p:sldId id="267" r:id="rId6"/>
    <p:sldId id="257" r:id="rId7"/>
    <p:sldId id="264" r:id="rId8"/>
    <p:sldId id="260" r:id="rId9"/>
    <p:sldId id="258" r:id="rId10"/>
    <p:sldId id="271" r:id="rId11"/>
    <p:sldId id="261" r:id="rId12"/>
    <p:sldId id="262" r:id="rId13"/>
    <p:sldId id="259" r:id="rId14"/>
    <p:sldId id="268" r:id="rId15"/>
    <p:sldId id="270" r:id="rId16"/>
    <p:sldId id="263"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18" autoAdjust="0"/>
  </p:normalViewPr>
  <p:slideViewPr>
    <p:cSldViewPr>
      <p:cViewPr>
        <p:scale>
          <a:sx n="64" d="100"/>
          <a:sy n="64" d="100"/>
        </p:scale>
        <p:origin x="-2070" y="-3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 wzorca tytułu</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18.06.2020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18.06.2020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18.06.2020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18.06.2020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18.06.2020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6221E02-25CB-4963-84BC-0813985E7D90}" type="datetimeFigureOut">
              <a:rPr lang="pl-PL" smtClean="0"/>
              <a:pPr/>
              <a:t>18.06.2020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6221E02-25CB-4963-84BC-0813985E7D90}" type="datetimeFigureOut">
              <a:rPr lang="pl-PL" smtClean="0"/>
              <a:pPr/>
              <a:t>18.06.2020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daty 2"/>
          <p:cNvSpPr>
            <a:spLocks noGrp="1"/>
          </p:cNvSpPr>
          <p:nvPr>
            <p:ph type="dt" sz="half" idx="10"/>
          </p:nvPr>
        </p:nvSpPr>
        <p:spPr/>
        <p:txBody>
          <a:bodyPr/>
          <a:lstStyle/>
          <a:p>
            <a:fld id="{66221E02-25CB-4963-84BC-0813985E7D90}" type="datetimeFigureOut">
              <a:rPr lang="pl-PL" smtClean="0"/>
              <a:pPr/>
              <a:t>18.06.2020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18.06.2020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18.06.2020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 wzorca tytułu</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18.06.2020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18.06.2020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wydawnictwodwiesiostry.pl/katalog/prod-to_nie_jest_ksiazka_do_matmy.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wydawnictwodwiesiostry.pl/katalog/prod-zrobmy_sobie_arcydzielko.html"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260648"/>
            <a:ext cx="7772400" cy="1440160"/>
          </a:xfrm>
        </p:spPr>
        <p:txBody>
          <a:bodyPr/>
          <a:lstStyle/>
          <a:p>
            <a:r>
              <a:rPr lang="pl-PL" dirty="0" smtClean="0">
                <a:solidFill>
                  <a:srgbClr val="00B050"/>
                </a:solidFill>
                <a:latin typeface="Century Gothic" pitchFamily="34" charset="0"/>
              </a:rPr>
              <a:t>BIBLIOTEKA</a:t>
            </a:r>
            <a:r>
              <a:rPr lang="pl-PL" dirty="0" smtClean="0">
                <a:latin typeface="Century Gothic" pitchFamily="34" charset="0"/>
              </a:rPr>
              <a:t> </a:t>
            </a:r>
            <a:r>
              <a:rPr lang="pl-PL" dirty="0" smtClean="0">
                <a:solidFill>
                  <a:srgbClr val="FFC000"/>
                </a:solidFill>
                <a:latin typeface="Century Gothic" pitchFamily="34" charset="0"/>
              </a:rPr>
              <a:t>TWÓRCY</a:t>
            </a:r>
            <a:endParaRPr lang="pl-PL" dirty="0">
              <a:solidFill>
                <a:srgbClr val="FFC000"/>
              </a:solidFill>
              <a:latin typeface="Century Gothic" pitchFamily="34" charset="0"/>
            </a:endParaRPr>
          </a:p>
        </p:txBody>
      </p:sp>
      <p:sp>
        <p:nvSpPr>
          <p:cNvPr id="3" name="Podtytuł 2"/>
          <p:cNvSpPr>
            <a:spLocks noGrp="1"/>
          </p:cNvSpPr>
          <p:nvPr>
            <p:ph type="subTitle" idx="1"/>
          </p:nvPr>
        </p:nvSpPr>
        <p:spPr>
          <a:xfrm>
            <a:off x="467544" y="1340768"/>
            <a:ext cx="8280920" cy="2808312"/>
          </a:xfrm>
        </p:spPr>
        <p:txBody>
          <a:bodyPr>
            <a:normAutofit/>
          </a:bodyPr>
          <a:lstStyle/>
          <a:p>
            <a:r>
              <a:rPr lang="pl-PL" dirty="0" smtClean="0">
                <a:solidFill>
                  <a:schemeClr val="tx1"/>
                </a:solidFill>
                <a:latin typeface="Century Gothic" pitchFamily="34" charset="0"/>
              </a:rPr>
              <a:t>CZYLI KSIĄŻKI KREATYWNE</a:t>
            </a:r>
          </a:p>
          <a:p>
            <a:r>
              <a:rPr lang="pl-PL" dirty="0" smtClean="0">
                <a:solidFill>
                  <a:schemeClr val="tx1"/>
                </a:solidFill>
                <a:latin typeface="Century Gothic" pitchFamily="34" charset="0"/>
              </a:rPr>
              <a:t>AKTYWIZUJĄCE</a:t>
            </a:r>
          </a:p>
          <a:p>
            <a:r>
              <a:rPr lang="pl-PL" sz="1800" dirty="0" smtClean="0">
                <a:latin typeface="Century Gothic" pitchFamily="34" charset="0"/>
              </a:rPr>
              <a:t>wcale nie </a:t>
            </a:r>
            <a:r>
              <a:rPr lang="pl-PL" sz="1800" dirty="0" smtClean="0">
                <a:latin typeface="Century Gothic" pitchFamily="34" charset="0"/>
              </a:rPr>
              <a:t>tylko dla </a:t>
            </a:r>
            <a:r>
              <a:rPr lang="pl-PL" sz="1800" dirty="0" smtClean="0">
                <a:latin typeface="Century Gothic" pitchFamily="34" charset="0"/>
              </a:rPr>
              <a:t>wyjątkowo </a:t>
            </a:r>
            <a:r>
              <a:rPr lang="pl-PL" sz="1800" dirty="0" smtClean="0">
                <a:latin typeface="Century Gothic" pitchFamily="34" charset="0"/>
              </a:rPr>
              <a:t>uzdolnionych plastycznie…</a:t>
            </a:r>
            <a:endParaRPr lang="pl-PL" sz="1800" dirty="0" smtClean="0">
              <a:latin typeface="Century Gothic" pitchFamily="34" charset="0"/>
            </a:endParaRPr>
          </a:p>
          <a:p>
            <a:r>
              <a:rPr lang="pl-PL" sz="1800" dirty="0" smtClean="0">
                <a:latin typeface="Century Gothic" pitchFamily="34" charset="0"/>
              </a:rPr>
              <a:t>a</a:t>
            </a:r>
            <a:r>
              <a:rPr lang="pl-PL" sz="1800" dirty="0" smtClean="0">
                <a:latin typeface="Century Gothic" pitchFamily="34" charset="0"/>
              </a:rPr>
              <a:t>le dla tych, którzy chcąc </a:t>
            </a:r>
            <a:r>
              <a:rPr lang="pl-PL" sz="1800" dirty="0" smtClean="0">
                <a:latin typeface="Century Gothic" pitchFamily="34" charset="0"/>
              </a:rPr>
              <a:t>działać </a:t>
            </a:r>
            <a:r>
              <a:rPr lang="pl-PL" sz="1800" dirty="0" smtClean="0">
                <a:latin typeface="Century Gothic" pitchFamily="34" charset="0"/>
              </a:rPr>
              <a:t>twórczo</a:t>
            </a:r>
            <a:r>
              <a:rPr lang="pl-PL" sz="1800" dirty="0" smtClean="0">
                <a:latin typeface="Century Gothic" pitchFamily="34" charset="0"/>
              </a:rPr>
              <a:t>, kreatywnie się rozwijać, </a:t>
            </a:r>
            <a:endParaRPr lang="pl-PL" sz="1800" dirty="0" smtClean="0">
              <a:latin typeface="Century Gothic" pitchFamily="34" charset="0"/>
            </a:endParaRPr>
          </a:p>
          <a:p>
            <a:r>
              <a:rPr lang="pl-PL" sz="1800" dirty="0" smtClean="0">
                <a:latin typeface="Century Gothic" pitchFamily="34" charset="0"/>
              </a:rPr>
              <a:t>dla </a:t>
            </a:r>
            <a:r>
              <a:rPr lang="pl-PL" sz="1800" dirty="0" smtClean="0">
                <a:latin typeface="Century Gothic" pitchFamily="34" charset="0"/>
              </a:rPr>
              <a:t>młodszych </a:t>
            </a:r>
            <a:r>
              <a:rPr lang="pl-PL" sz="1800" dirty="0" smtClean="0">
                <a:latin typeface="Century Gothic" pitchFamily="34" charset="0"/>
              </a:rPr>
              <a:t>i bardziej dorosłych,</a:t>
            </a:r>
            <a:endParaRPr lang="pl-PL" sz="1800" dirty="0" smtClean="0">
              <a:latin typeface="Century Gothic" pitchFamily="34" charset="0"/>
            </a:endParaRPr>
          </a:p>
          <a:p>
            <a:r>
              <a:rPr lang="pl-PL" sz="1800" dirty="0" smtClean="0">
                <a:latin typeface="Century Gothic" pitchFamily="34" charset="0"/>
              </a:rPr>
              <a:t>dla</a:t>
            </a:r>
            <a:r>
              <a:rPr lang="pl-PL" sz="1800" dirty="0" smtClean="0">
                <a:latin typeface="Century Gothic" pitchFamily="34" charset="0"/>
              </a:rPr>
              <a:t> </a:t>
            </a:r>
            <a:r>
              <a:rPr lang="pl-PL" sz="1800" dirty="0" smtClean="0">
                <a:latin typeface="Century Gothic" pitchFamily="34" charset="0"/>
              </a:rPr>
              <a:t>lubiących plastykę i niezbyt przekonanych…</a:t>
            </a:r>
            <a:endParaRPr lang="pl-PL" sz="1800" dirty="0">
              <a:latin typeface="Century Gothic" pitchFamily="34" charset="0"/>
            </a:endParaRPr>
          </a:p>
        </p:txBody>
      </p:sp>
      <p:pic>
        <p:nvPicPr>
          <p:cNvPr id="13314" name="Picture 2" descr="Arcypalce | Księgarnia Bullerbyn"/>
          <p:cNvPicPr>
            <a:picLocks noChangeAspect="1" noChangeArrowheads="1"/>
          </p:cNvPicPr>
          <p:nvPr/>
        </p:nvPicPr>
        <p:blipFill>
          <a:blip r:embed="rId2" cstate="print"/>
          <a:srcRect/>
          <a:stretch>
            <a:fillRect/>
          </a:stretch>
        </p:blipFill>
        <p:spPr bwMode="auto">
          <a:xfrm>
            <a:off x="4860032" y="3861048"/>
            <a:ext cx="3528392" cy="2425770"/>
          </a:xfrm>
          <a:prstGeom prst="rect">
            <a:avLst/>
          </a:prstGeom>
          <a:noFill/>
        </p:spPr>
      </p:pic>
      <p:pic>
        <p:nvPicPr>
          <p:cNvPr id="13316" name="Picture 4" descr="Książka Zróbmy sobie arcydziełko"/>
          <p:cNvPicPr>
            <a:picLocks noChangeAspect="1" noChangeArrowheads="1"/>
          </p:cNvPicPr>
          <p:nvPr/>
        </p:nvPicPr>
        <p:blipFill>
          <a:blip r:embed="rId3" cstate="print"/>
          <a:srcRect/>
          <a:stretch>
            <a:fillRect/>
          </a:stretch>
        </p:blipFill>
        <p:spPr bwMode="auto">
          <a:xfrm>
            <a:off x="1331640" y="4005064"/>
            <a:ext cx="3183743" cy="230425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716016" y="260648"/>
            <a:ext cx="4248472" cy="5816977"/>
          </a:xfrm>
          <a:prstGeom prst="rect">
            <a:avLst/>
          </a:prstGeom>
        </p:spPr>
        <p:txBody>
          <a:bodyPr wrap="square">
            <a:spAutoFit/>
          </a:bodyPr>
          <a:lstStyle/>
          <a:p>
            <a:r>
              <a:rPr lang="pl-PL" sz="1600" b="1" dirty="0" smtClean="0"/>
              <a:t>WYTWÓRNIKI to seria autorskich zeszytów kreatywnych. Tu talent i pomysłowość artysty ilustratora łączą się z nieskrępowaną twórczością artysty dziecka.</a:t>
            </a:r>
          </a:p>
          <a:p>
            <a:r>
              <a:rPr lang="pl-PL" sz="1600" dirty="0" smtClean="0"/>
              <a:t/>
            </a:r>
            <a:br>
              <a:rPr lang="pl-PL" sz="1600" dirty="0" smtClean="0"/>
            </a:br>
            <a:r>
              <a:rPr lang="pl-PL" sz="1600" dirty="0" smtClean="0"/>
              <a:t>„</a:t>
            </a:r>
            <a:r>
              <a:rPr lang="pl-PL" sz="1600" dirty="0" err="1" smtClean="0"/>
              <a:t>Wytwórnik</a:t>
            </a:r>
            <a:r>
              <a:rPr lang="pl-PL" sz="1600" dirty="0" smtClean="0"/>
              <a:t> górą!” to książka do rysowania </a:t>
            </a:r>
          </a:p>
          <a:p>
            <a:r>
              <a:rPr lang="pl-PL" sz="1600" dirty="0" smtClean="0"/>
              <a:t>i zaproszenie do wspólnej wspinaczki na szczyty sztuki. Znajdziemy w niej kolekcję ilustracji, których motywem przewodnim jest góra. Naszym zadaniem jest dokończyć rozpoczęte przez autorkę rysunki. Zazwyczaj w galeriach i muzeach metryczki przygotowuje się do gotowych dzieł sztuki, ale my proponujemy zrobić odwrotnie: należy dokończyć rysunki tak, by pasowały do swoich opisów. Artysto, do dzieła!</a:t>
            </a:r>
            <a:br>
              <a:rPr lang="pl-PL" sz="1600" dirty="0" smtClean="0"/>
            </a:br>
            <a:r>
              <a:rPr lang="pl-PL" sz="1600" dirty="0" smtClean="0"/>
              <a:t/>
            </a:r>
            <a:br>
              <a:rPr lang="pl-PL" sz="1600" dirty="0" smtClean="0"/>
            </a:br>
            <a:r>
              <a:rPr lang="pl-PL" sz="1600" b="1" dirty="0" err="1" smtClean="0"/>
              <a:t>Madalena</a:t>
            </a:r>
            <a:r>
              <a:rPr lang="pl-PL" sz="1600" b="1" dirty="0" smtClean="0"/>
              <a:t> </a:t>
            </a:r>
            <a:r>
              <a:rPr lang="pl-PL" sz="1600" b="1" dirty="0" err="1" smtClean="0"/>
              <a:t>Matoso</a:t>
            </a:r>
            <a:r>
              <a:rPr lang="pl-PL" sz="1600" b="1" dirty="0" smtClean="0"/>
              <a:t> </a:t>
            </a:r>
            <a:r>
              <a:rPr lang="pl-PL" sz="1600" dirty="0" smtClean="0"/>
              <a:t>jest jedną z najaktywniejszych portugalskich projektantek graficznych, a jej książki są wizytówką współczesnej portugalskiej sztuki dla dzieci.</a:t>
            </a:r>
          </a:p>
          <a:p>
            <a:r>
              <a:rPr lang="pl-PL" dirty="0" smtClean="0"/>
              <a:t/>
            </a:r>
            <a:br>
              <a:rPr lang="pl-PL" dirty="0" smtClean="0"/>
            </a:br>
            <a:endParaRPr lang="pl-PL" dirty="0"/>
          </a:p>
        </p:txBody>
      </p:sp>
      <p:pic>
        <p:nvPicPr>
          <p:cNvPr id="28674" name="Picture 2" descr="Zdjęcie główne"/>
          <p:cNvPicPr>
            <a:picLocks noChangeAspect="1" noChangeArrowheads="1"/>
          </p:cNvPicPr>
          <p:nvPr/>
        </p:nvPicPr>
        <p:blipFill>
          <a:blip r:embed="rId2" cstate="print"/>
          <a:srcRect/>
          <a:stretch>
            <a:fillRect/>
          </a:stretch>
        </p:blipFill>
        <p:spPr bwMode="auto">
          <a:xfrm>
            <a:off x="539552" y="332656"/>
            <a:ext cx="3977710" cy="559938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Kropki, plamy i odciski"/>
          <p:cNvPicPr>
            <a:picLocks noChangeAspect="1" noChangeArrowheads="1"/>
          </p:cNvPicPr>
          <p:nvPr/>
        </p:nvPicPr>
        <p:blipFill>
          <a:blip r:embed="rId2" cstate="print"/>
          <a:srcRect/>
          <a:stretch>
            <a:fillRect/>
          </a:stretch>
        </p:blipFill>
        <p:spPr bwMode="auto">
          <a:xfrm>
            <a:off x="467544" y="548680"/>
            <a:ext cx="4032448" cy="5739504"/>
          </a:xfrm>
          <a:prstGeom prst="rect">
            <a:avLst/>
          </a:prstGeom>
          <a:noFill/>
        </p:spPr>
      </p:pic>
      <p:sp>
        <p:nvSpPr>
          <p:cNvPr id="3" name="Prostokąt 2"/>
          <p:cNvSpPr/>
          <p:nvPr/>
        </p:nvSpPr>
        <p:spPr>
          <a:xfrm>
            <a:off x="4716016" y="620688"/>
            <a:ext cx="3672408" cy="5355312"/>
          </a:xfrm>
          <a:prstGeom prst="rect">
            <a:avLst/>
          </a:prstGeom>
        </p:spPr>
        <p:txBody>
          <a:bodyPr wrap="square">
            <a:spAutoFit/>
          </a:bodyPr>
          <a:lstStyle/>
          <a:p>
            <a:r>
              <a:rPr lang="pl-PL" b="1" dirty="0" smtClean="0">
                <a:latin typeface="Century Gothic" pitchFamily="34" charset="0"/>
              </a:rPr>
              <a:t>Agata  Królak</a:t>
            </a:r>
          </a:p>
          <a:p>
            <a:r>
              <a:rPr lang="pl-PL" b="1" dirty="0" smtClean="0">
                <a:latin typeface="Century Gothic" pitchFamily="34" charset="0"/>
              </a:rPr>
              <a:t>Kropki, plamy, odciski.</a:t>
            </a:r>
          </a:p>
          <a:p>
            <a:endParaRPr lang="pl-PL" dirty="0" smtClean="0">
              <a:latin typeface="Century Gothic" pitchFamily="34" charset="0"/>
            </a:endParaRPr>
          </a:p>
          <a:p>
            <a:r>
              <a:rPr lang="pl-PL" dirty="0" smtClean="0">
                <a:latin typeface="Century Gothic" pitchFamily="34" charset="0"/>
              </a:rPr>
              <a:t>Co to jest? Balon, słońce czy buźka?</a:t>
            </a:r>
            <a:br>
              <a:rPr lang="pl-PL" dirty="0" smtClean="0">
                <a:latin typeface="Century Gothic" pitchFamily="34" charset="0"/>
              </a:rPr>
            </a:br>
            <a:r>
              <a:rPr lang="pl-PL" dirty="0" smtClean="0">
                <a:latin typeface="Century Gothic" pitchFamily="34" charset="0"/>
              </a:rPr>
              <a:t/>
            </a:r>
            <a:br>
              <a:rPr lang="pl-PL" dirty="0" smtClean="0">
                <a:latin typeface="Century Gothic" pitchFamily="34" charset="0"/>
              </a:rPr>
            </a:br>
            <a:r>
              <a:rPr lang="pl-PL" dirty="0" smtClean="0">
                <a:latin typeface="Century Gothic" pitchFamily="34" charset="0"/>
              </a:rPr>
              <a:t>Będzie czymkolwiek zechcesz!</a:t>
            </a:r>
            <a:br>
              <a:rPr lang="pl-PL" dirty="0" smtClean="0">
                <a:latin typeface="Century Gothic" pitchFamily="34" charset="0"/>
              </a:rPr>
            </a:br>
            <a:r>
              <a:rPr lang="pl-PL" dirty="0" smtClean="0">
                <a:latin typeface="Century Gothic" pitchFamily="34" charset="0"/>
              </a:rPr>
              <a:t/>
            </a:r>
            <a:br>
              <a:rPr lang="pl-PL" dirty="0" smtClean="0">
                <a:latin typeface="Century Gothic" pitchFamily="34" charset="0"/>
              </a:rPr>
            </a:br>
            <a:r>
              <a:rPr lang="pl-PL" dirty="0" smtClean="0">
                <a:latin typeface="Century Gothic" pitchFamily="34" charset="0"/>
              </a:rPr>
              <a:t>Niech twoja wyobraźnia szaleje i przekształca plamy, kropki </a:t>
            </a:r>
          </a:p>
          <a:p>
            <a:r>
              <a:rPr lang="pl-PL" dirty="0" smtClean="0">
                <a:latin typeface="Century Gothic" pitchFamily="34" charset="0"/>
              </a:rPr>
              <a:t>i odciski palców w cokolwiek zapragniesz!</a:t>
            </a:r>
            <a:br>
              <a:rPr lang="pl-PL" dirty="0" smtClean="0">
                <a:latin typeface="Century Gothic" pitchFamily="34" charset="0"/>
              </a:rPr>
            </a:br>
            <a:r>
              <a:rPr lang="pl-PL" dirty="0" smtClean="0">
                <a:latin typeface="Century Gothic" pitchFamily="34" charset="0"/>
              </a:rPr>
              <a:t/>
            </a:r>
            <a:br>
              <a:rPr lang="pl-PL" dirty="0" smtClean="0">
                <a:latin typeface="Century Gothic" pitchFamily="34" charset="0"/>
              </a:rPr>
            </a:br>
            <a:r>
              <a:rPr lang="pl-PL" dirty="0" smtClean="0">
                <a:latin typeface="Century Gothic" pitchFamily="34" charset="0"/>
              </a:rPr>
              <a:t>Albo pozwól się zainspirować!</a:t>
            </a:r>
            <a:br>
              <a:rPr lang="pl-PL" dirty="0" smtClean="0">
                <a:latin typeface="Century Gothic" pitchFamily="34" charset="0"/>
              </a:rPr>
            </a:br>
            <a:r>
              <a:rPr lang="pl-PL" dirty="0" smtClean="0">
                <a:latin typeface="Century Gothic" pitchFamily="34" charset="0"/>
              </a:rPr>
              <a:t/>
            </a:r>
            <a:br>
              <a:rPr lang="pl-PL" dirty="0" smtClean="0">
                <a:latin typeface="Century Gothic" pitchFamily="34" charset="0"/>
              </a:rPr>
            </a:br>
            <a:r>
              <a:rPr lang="pl-PL" dirty="0" smtClean="0">
                <a:latin typeface="Century Gothic" pitchFamily="34" charset="0"/>
              </a:rPr>
              <a:t>Zaskakujące pomysły czekają na ciebie na każdej stronie!</a:t>
            </a:r>
            <a:br>
              <a:rPr lang="pl-PL" dirty="0" smtClean="0">
                <a:latin typeface="Century Gothic" pitchFamily="34" charset="0"/>
              </a:rPr>
            </a:br>
            <a:r>
              <a:rPr lang="pl-PL" dirty="0" smtClean="0"/>
              <a:t/>
            </a:r>
            <a:br>
              <a:rPr lang="pl-PL" dirty="0" smtClean="0"/>
            </a:br>
            <a:r>
              <a:rPr lang="pl-PL" dirty="0" smtClean="0">
                <a:latin typeface="Century Gothic" pitchFamily="34" charset="0"/>
              </a:rPr>
              <a:t>Ćwicz kreatywność!</a:t>
            </a:r>
            <a:endParaRPr lang="pl-PL" dirty="0">
              <a:latin typeface="Century Gothic"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okręcone kształty"/>
          <p:cNvPicPr>
            <a:picLocks noChangeAspect="1" noChangeArrowheads="1"/>
          </p:cNvPicPr>
          <p:nvPr/>
        </p:nvPicPr>
        <p:blipFill>
          <a:blip r:embed="rId2" cstate="print"/>
          <a:srcRect/>
          <a:stretch>
            <a:fillRect/>
          </a:stretch>
        </p:blipFill>
        <p:spPr bwMode="auto">
          <a:xfrm>
            <a:off x="539552" y="620688"/>
            <a:ext cx="3888432" cy="5552812"/>
          </a:xfrm>
          <a:prstGeom prst="rect">
            <a:avLst/>
          </a:prstGeom>
          <a:noFill/>
        </p:spPr>
      </p:pic>
      <p:sp>
        <p:nvSpPr>
          <p:cNvPr id="3" name="Prostokąt 2"/>
          <p:cNvSpPr/>
          <p:nvPr/>
        </p:nvSpPr>
        <p:spPr>
          <a:xfrm>
            <a:off x="4788024" y="404664"/>
            <a:ext cx="3960440" cy="5355312"/>
          </a:xfrm>
          <a:prstGeom prst="rect">
            <a:avLst/>
          </a:prstGeom>
        </p:spPr>
        <p:txBody>
          <a:bodyPr wrap="square">
            <a:spAutoFit/>
          </a:bodyPr>
          <a:lstStyle/>
          <a:p>
            <a:endParaRPr lang="pl-PL" dirty="0" smtClean="0"/>
          </a:p>
          <a:p>
            <a:r>
              <a:rPr lang="pl-PL" b="1" dirty="0" smtClean="0">
                <a:latin typeface="Century Gothic" pitchFamily="34" charset="0"/>
              </a:rPr>
              <a:t>Agata Królak</a:t>
            </a:r>
          </a:p>
          <a:p>
            <a:r>
              <a:rPr lang="pl-PL" b="1" dirty="0" smtClean="0">
                <a:latin typeface="Century Gothic" pitchFamily="34" charset="0"/>
              </a:rPr>
              <a:t>Pokręcone kształty</a:t>
            </a:r>
          </a:p>
          <a:p>
            <a:endParaRPr lang="pl-PL" dirty="0" smtClean="0">
              <a:latin typeface="Century Gothic" pitchFamily="34" charset="0"/>
            </a:endParaRPr>
          </a:p>
          <a:p>
            <a:r>
              <a:rPr lang="pl-PL" dirty="0" smtClean="0">
                <a:latin typeface="Century Gothic" pitchFamily="34" charset="0"/>
              </a:rPr>
              <a:t>Koło czy planeta?</a:t>
            </a:r>
            <a:br>
              <a:rPr lang="pl-PL" dirty="0" smtClean="0">
                <a:latin typeface="Century Gothic" pitchFamily="34" charset="0"/>
              </a:rPr>
            </a:br>
            <a:r>
              <a:rPr lang="pl-PL" dirty="0" smtClean="0">
                <a:latin typeface="Century Gothic" pitchFamily="34" charset="0"/>
              </a:rPr>
              <a:t>Trójkąt czy rakieta?</a:t>
            </a:r>
            <a:br>
              <a:rPr lang="pl-PL" dirty="0" smtClean="0">
                <a:latin typeface="Century Gothic" pitchFamily="34" charset="0"/>
              </a:rPr>
            </a:br>
            <a:r>
              <a:rPr lang="pl-PL" dirty="0" smtClean="0">
                <a:latin typeface="Century Gothic" pitchFamily="34" charset="0"/>
              </a:rPr>
              <a:t>Będzie tym, czym chcesz!</a:t>
            </a:r>
            <a:br>
              <a:rPr lang="pl-PL" dirty="0" smtClean="0">
                <a:latin typeface="Century Gothic" pitchFamily="34" charset="0"/>
              </a:rPr>
            </a:br>
            <a:r>
              <a:rPr lang="pl-PL" dirty="0" smtClean="0">
                <a:latin typeface="Century Gothic" pitchFamily="34" charset="0"/>
              </a:rPr>
              <a:t/>
            </a:r>
            <a:br>
              <a:rPr lang="pl-PL" dirty="0" smtClean="0">
                <a:latin typeface="Century Gothic" pitchFamily="34" charset="0"/>
              </a:rPr>
            </a:br>
            <a:r>
              <a:rPr lang="pl-PL" dirty="0" smtClean="0">
                <a:latin typeface="Century Gothic" pitchFamily="34" charset="0"/>
              </a:rPr>
              <a:t>Niech twoja wyobraźnia szaleje</a:t>
            </a:r>
          </a:p>
          <a:p>
            <a:r>
              <a:rPr lang="pl-PL" dirty="0" smtClean="0">
                <a:latin typeface="Century Gothic" pitchFamily="34" charset="0"/>
              </a:rPr>
              <a:t> i zmienia zwariowane kształty zawarte w tej książce w cokolwiek zapragniesz!</a:t>
            </a:r>
            <a:br>
              <a:rPr lang="pl-PL" dirty="0" smtClean="0">
                <a:latin typeface="Century Gothic" pitchFamily="34" charset="0"/>
              </a:rPr>
            </a:br>
            <a:r>
              <a:rPr lang="pl-PL" dirty="0" smtClean="0">
                <a:latin typeface="Century Gothic" pitchFamily="34" charset="0"/>
              </a:rPr>
              <a:t/>
            </a:r>
            <a:br>
              <a:rPr lang="pl-PL" dirty="0" smtClean="0">
                <a:latin typeface="Century Gothic" pitchFamily="34" charset="0"/>
              </a:rPr>
            </a:br>
            <a:r>
              <a:rPr lang="pl-PL" dirty="0" smtClean="0">
                <a:latin typeface="Century Gothic" pitchFamily="34" charset="0"/>
              </a:rPr>
              <a:t>Daj się zainspirować pomysłami, które znajdziesz na każdej stronie.</a:t>
            </a:r>
            <a:br>
              <a:rPr lang="pl-PL" dirty="0" smtClean="0">
                <a:latin typeface="Century Gothic" pitchFamily="34" charset="0"/>
              </a:rPr>
            </a:br>
            <a:r>
              <a:rPr lang="pl-PL" dirty="0" smtClean="0">
                <a:latin typeface="Century Gothic" pitchFamily="34" charset="0"/>
              </a:rPr>
              <a:t/>
            </a:r>
            <a:br>
              <a:rPr lang="pl-PL" dirty="0" smtClean="0">
                <a:latin typeface="Century Gothic" pitchFamily="34" charset="0"/>
              </a:rPr>
            </a:br>
            <a:r>
              <a:rPr lang="pl-PL" dirty="0" smtClean="0">
                <a:latin typeface="Century Gothic" pitchFamily="34" charset="0"/>
              </a:rPr>
              <a:t>Czekają na ciebie pokręcone kształty!</a:t>
            </a:r>
            <a:br>
              <a:rPr lang="pl-PL" dirty="0" smtClean="0">
                <a:latin typeface="Century Gothic" pitchFamily="34" charset="0"/>
              </a:rPr>
            </a:br>
            <a:r>
              <a:rPr lang="pl-PL" dirty="0" smtClean="0">
                <a:latin typeface="Century Gothic" pitchFamily="34" charset="0"/>
              </a:rPr>
              <a:t>Ćwicz kreatywność!</a:t>
            </a:r>
            <a:endParaRPr lang="pl-PL" dirty="0">
              <a:latin typeface="Century Gothic"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Zdjęcie główne"/>
          <p:cNvPicPr>
            <a:picLocks noChangeAspect="1" noChangeArrowheads="1"/>
          </p:cNvPicPr>
          <p:nvPr/>
        </p:nvPicPr>
        <p:blipFill>
          <a:blip r:embed="rId2" cstate="print"/>
          <a:srcRect/>
          <a:stretch>
            <a:fillRect/>
          </a:stretch>
        </p:blipFill>
        <p:spPr bwMode="auto">
          <a:xfrm>
            <a:off x="323528" y="548680"/>
            <a:ext cx="4159502" cy="5544616"/>
          </a:xfrm>
          <a:prstGeom prst="rect">
            <a:avLst/>
          </a:prstGeom>
          <a:noFill/>
        </p:spPr>
      </p:pic>
      <p:sp>
        <p:nvSpPr>
          <p:cNvPr id="3" name="Prostokąt 2"/>
          <p:cNvSpPr/>
          <p:nvPr/>
        </p:nvSpPr>
        <p:spPr>
          <a:xfrm>
            <a:off x="5004048" y="620688"/>
            <a:ext cx="3600400" cy="4247317"/>
          </a:xfrm>
          <a:prstGeom prst="rect">
            <a:avLst/>
          </a:prstGeom>
        </p:spPr>
        <p:txBody>
          <a:bodyPr wrap="square">
            <a:spAutoFit/>
          </a:bodyPr>
          <a:lstStyle/>
          <a:p>
            <a:endParaRPr lang="pl-PL" dirty="0" smtClean="0"/>
          </a:p>
          <a:p>
            <a:r>
              <a:rPr lang="pl-PL" b="1" dirty="0" smtClean="0">
                <a:latin typeface="Century Gothic" pitchFamily="34" charset="0"/>
              </a:rPr>
              <a:t>Wielkie gryzmolenie</a:t>
            </a:r>
          </a:p>
          <a:p>
            <a:endParaRPr lang="pl-PL" dirty="0" smtClean="0">
              <a:latin typeface="Century Gothic" pitchFamily="34" charset="0"/>
            </a:endParaRPr>
          </a:p>
          <a:p>
            <a:r>
              <a:rPr lang="pl-PL" dirty="0" smtClean="0">
                <a:latin typeface="Century Gothic" pitchFamily="34" charset="0"/>
              </a:rPr>
              <a:t>Dzięki tej niezwykłej książce powstaną wspaniałe prace plastyczne: dowcipne, odlotowe i jedyne w swoim rodzaju.</a:t>
            </a:r>
          </a:p>
          <a:p>
            <a:endParaRPr lang="pl-PL" dirty="0" smtClean="0">
              <a:latin typeface="Century Gothic" pitchFamily="34" charset="0"/>
            </a:endParaRPr>
          </a:p>
          <a:p>
            <a:r>
              <a:rPr lang="pl-PL" dirty="0" smtClean="0">
                <a:latin typeface="Century Gothic" pitchFamily="34" charset="0"/>
              </a:rPr>
              <a:t>Nie musisz umieć rysować! </a:t>
            </a:r>
          </a:p>
          <a:p>
            <a:r>
              <a:rPr lang="pl-PL" dirty="0" smtClean="0">
                <a:latin typeface="Century Gothic" pitchFamily="34" charset="0"/>
              </a:rPr>
              <a:t>Po prostu weź do ręki ołówek lub kredkę i puść wodze fantazji. </a:t>
            </a:r>
          </a:p>
          <a:p>
            <a:r>
              <a:rPr lang="pl-PL" dirty="0" smtClean="0">
                <a:latin typeface="Century Gothic" pitchFamily="34" charset="0"/>
              </a:rPr>
              <a:t>Przekonasz się, jakie to łatwe </a:t>
            </a:r>
          </a:p>
          <a:p>
            <a:r>
              <a:rPr lang="pl-PL" dirty="0" smtClean="0">
                <a:latin typeface="Century Gothic" pitchFamily="34" charset="0"/>
              </a:rPr>
              <a:t>i przyjemne!</a:t>
            </a:r>
            <a:endParaRPr lang="pl-PL" dirty="0">
              <a:latin typeface="Century Gothic"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wydawnictwodwiesiostry.pl/katalog/thumb.html?src=/dwiesiostry_files/Image/ksiazki/to_nie_jest_ksiazka_do_matmy/to_nie_jest_ksiazka_do_matmy.jpg&amp;w=220&amp;h=220&amp;zc=0"/>
          <p:cNvPicPr>
            <a:picLocks noChangeAspect="1" noChangeArrowheads="1"/>
          </p:cNvPicPr>
          <p:nvPr/>
        </p:nvPicPr>
        <p:blipFill>
          <a:blip r:embed="rId2" cstate="print"/>
          <a:srcRect/>
          <a:stretch>
            <a:fillRect/>
          </a:stretch>
        </p:blipFill>
        <p:spPr bwMode="auto">
          <a:xfrm>
            <a:off x="323527" y="476672"/>
            <a:ext cx="4029827" cy="5184576"/>
          </a:xfrm>
          <a:prstGeom prst="rect">
            <a:avLst/>
          </a:prstGeom>
          <a:noFill/>
        </p:spPr>
      </p:pic>
      <p:sp>
        <p:nvSpPr>
          <p:cNvPr id="3" name="Prostokąt 2"/>
          <p:cNvSpPr/>
          <p:nvPr/>
        </p:nvSpPr>
        <p:spPr>
          <a:xfrm>
            <a:off x="4427984" y="404664"/>
            <a:ext cx="4392488" cy="6186309"/>
          </a:xfrm>
          <a:prstGeom prst="rect">
            <a:avLst/>
          </a:prstGeom>
        </p:spPr>
        <p:txBody>
          <a:bodyPr wrap="square">
            <a:spAutoFit/>
          </a:bodyPr>
          <a:lstStyle/>
          <a:p>
            <a:r>
              <a:rPr lang="pl-PL" b="1" dirty="0" smtClean="0">
                <a:latin typeface="Century Gothic" pitchFamily="34" charset="0"/>
              </a:rPr>
              <a:t>To nie jest książka do matmy</a:t>
            </a:r>
          </a:p>
          <a:p>
            <a:r>
              <a:rPr lang="pl-PL" b="1" dirty="0" smtClean="0">
                <a:latin typeface="Century Gothic" pitchFamily="34" charset="0"/>
              </a:rPr>
              <a:t>tekst i ilustracje: Anna </a:t>
            </a:r>
            <a:r>
              <a:rPr lang="pl-PL" b="1" dirty="0" err="1" smtClean="0">
                <a:latin typeface="Century Gothic" pitchFamily="34" charset="0"/>
              </a:rPr>
              <a:t>Weltman</a:t>
            </a:r>
            <a:r>
              <a:rPr lang="pl-PL" b="1" dirty="0" smtClean="0">
                <a:latin typeface="Century Gothic" pitchFamily="34" charset="0"/>
              </a:rPr>
              <a:t> </a:t>
            </a:r>
          </a:p>
          <a:p>
            <a:r>
              <a:rPr lang="pl-PL" b="1" dirty="0" smtClean="0">
                <a:latin typeface="Century Gothic" pitchFamily="34" charset="0"/>
              </a:rPr>
              <a:t>tłumaczenie: Marcel Adams</a:t>
            </a:r>
          </a:p>
          <a:p>
            <a:endParaRPr lang="pl-PL" b="1" dirty="0" smtClean="0">
              <a:latin typeface="Century Gothic" pitchFamily="34" charset="0"/>
            </a:endParaRPr>
          </a:p>
          <a:p>
            <a:r>
              <a:rPr lang="pl-PL" dirty="0" smtClean="0">
                <a:latin typeface="Century Gothic" pitchFamily="34" charset="0"/>
              </a:rPr>
              <a:t>Sztuka i matematyka mają ze sobą więcej wspólnego, niż myślisz!</a:t>
            </a:r>
            <a:br>
              <a:rPr lang="pl-PL" dirty="0" smtClean="0">
                <a:latin typeface="Century Gothic" pitchFamily="34" charset="0"/>
              </a:rPr>
            </a:br>
            <a:r>
              <a:rPr lang="pl-PL" dirty="0" smtClean="0">
                <a:latin typeface="Century Gothic" pitchFamily="34" charset="0"/>
              </a:rPr>
              <a:t/>
            </a:r>
            <a:br>
              <a:rPr lang="pl-PL" dirty="0" smtClean="0">
                <a:latin typeface="Century Gothic" pitchFamily="34" charset="0"/>
              </a:rPr>
            </a:br>
            <a:r>
              <a:rPr lang="pl-PL" dirty="0" smtClean="0">
                <a:latin typeface="Century Gothic" pitchFamily="34" charset="0"/>
              </a:rPr>
              <a:t>Odkryj fascynujący świat matematycznych figur i wzorów! Licz </a:t>
            </a:r>
          </a:p>
          <a:p>
            <a:r>
              <a:rPr lang="pl-PL" dirty="0" smtClean="0">
                <a:latin typeface="Century Gothic" pitchFamily="34" charset="0"/>
              </a:rPr>
              <a:t>i rysuj, </a:t>
            </a:r>
            <a:r>
              <a:rPr lang="pl-PL" dirty="0" err="1" smtClean="0">
                <a:latin typeface="Century Gothic" pitchFamily="34" charset="0"/>
              </a:rPr>
              <a:t>rysuj</a:t>
            </a:r>
            <a:r>
              <a:rPr lang="pl-PL" dirty="0" smtClean="0">
                <a:latin typeface="Century Gothic" pitchFamily="34" charset="0"/>
              </a:rPr>
              <a:t> i licz. Zrób kwiaty z okręgów i las z fraktali. Twórz zwariowane łamańce, złote spirale </a:t>
            </a:r>
          </a:p>
          <a:p>
            <a:r>
              <a:rPr lang="pl-PL" dirty="0" smtClean="0">
                <a:latin typeface="Century Gothic" pitchFamily="34" charset="0"/>
              </a:rPr>
              <a:t>i wieloramienne gwiazdy. Układaj mozaiki i projektuj mandale.</a:t>
            </a:r>
            <a:br>
              <a:rPr lang="pl-PL" dirty="0" smtClean="0">
                <a:latin typeface="Century Gothic" pitchFamily="34" charset="0"/>
              </a:rPr>
            </a:br>
            <a:r>
              <a:rPr lang="pl-PL" dirty="0" smtClean="0">
                <a:latin typeface="Century Gothic" pitchFamily="34" charset="0"/>
              </a:rPr>
              <a:t>Bez względu na to, czy jesteś matematycznym geniuszem, </a:t>
            </a:r>
          </a:p>
          <a:p>
            <a:r>
              <a:rPr lang="pl-PL" dirty="0" smtClean="0">
                <a:latin typeface="Century Gothic" pitchFamily="34" charset="0"/>
              </a:rPr>
              <a:t>czy szalonym artystą – czeka cię świetna zabawa!</a:t>
            </a:r>
            <a:br>
              <a:rPr lang="pl-PL" dirty="0" smtClean="0">
                <a:latin typeface="Century Gothic" pitchFamily="34" charset="0"/>
              </a:rPr>
            </a:br>
            <a:r>
              <a:rPr lang="pl-PL" dirty="0" smtClean="0">
                <a:latin typeface="Century Gothic" pitchFamily="34" charset="0"/>
              </a:rPr>
              <a:t>I pamiętaj: to nie jest książka do matmy!</a:t>
            </a:r>
            <a:br>
              <a:rPr lang="pl-PL" dirty="0" smtClean="0">
                <a:latin typeface="Century Gothic" pitchFamily="34" charset="0"/>
              </a:rPr>
            </a:br>
            <a:r>
              <a:rPr lang="pl-PL" dirty="0" smtClean="0">
                <a:latin typeface="Century Gothic" pitchFamily="34" charset="0"/>
              </a:rPr>
              <a:t>A może jest?</a:t>
            </a:r>
            <a:br>
              <a:rPr lang="pl-PL" dirty="0" smtClean="0">
                <a:latin typeface="Century Gothic" pitchFamily="34" charset="0"/>
              </a:rPr>
            </a:br>
            <a:endParaRPr lang="pl-PL" dirty="0">
              <a:latin typeface="Century Gothic"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716016" y="474345"/>
            <a:ext cx="4104456" cy="6494085"/>
          </a:xfrm>
          <a:prstGeom prst="rect">
            <a:avLst/>
          </a:prstGeom>
        </p:spPr>
        <p:txBody>
          <a:bodyPr wrap="square">
            <a:spAutoFit/>
          </a:bodyPr>
          <a:lstStyle/>
          <a:p>
            <a:r>
              <a:rPr lang="pl-PL" b="1" dirty="0" smtClean="0">
                <a:latin typeface="Century Gothic" pitchFamily="34" charset="0"/>
              </a:rPr>
              <a:t>To nie jest kolejna książka do matmy</a:t>
            </a:r>
          </a:p>
          <a:p>
            <a:r>
              <a:rPr lang="pl-PL" b="1" dirty="0" smtClean="0">
                <a:latin typeface="Century Gothic" pitchFamily="34" charset="0"/>
              </a:rPr>
              <a:t>tekst i ilustracje: Anna </a:t>
            </a:r>
            <a:r>
              <a:rPr lang="pl-PL" b="1" dirty="0" err="1" smtClean="0">
                <a:latin typeface="Century Gothic" pitchFamily="34" charset="0"/>
              </a:rPr>
              <a:t>Weltmn</a:t>
            </a:r>
            <a:r>
              <a:rPr lang="pl-PL" b="1" dirty="0" smtClean="0">
                <a:latin typeface="Century Gothic" pitchFamily="34" charset="0"/>
              </a:rPr>
              <a:t> </a:t>
            </a:r>
            <a:r>
              <a:rPr lang="pl-PL" b="1" dirty="0" err="1" smtClean="0">
                <a:latin typeface="Century Gothic" pitchFamily="34" charset="0"/>
              </a:rPr>
              <a:t>Weltman</a:t>
            </a:r>
            <a:endParaRPr lang="pl-PL" b="1" dirty="0" smtClean="0">
              <a:latin typeface="Century Gothic" pitchFamily="34" charset="0"/>
            </a:endParaRPr>
          </a:p>
          <a:p>
            <a:endParaRPr lang="pl-PL" b="1" dirty="0" smtClean="0">
              <a:latin typeface="Century Gothic" pitchFamily="34" charset="0"/>
            </a:endParaRPr>
          </a:p>
          <a:p>
            <a:r>
              <a:rPr lang="pl-PL" dirty="0" smtClean="0"/>
              <a:t/>
            </a:r>
            <a:br>
              <a:rPr lang="pl-PL" dirty="0" smtClean="0"/>
            </a:br>
            <a:r>
              <a:rPr lang="pl-PL" sz="1600" dirty="0" smtClean="0">
                <a:latin typeface="Century Gothic" pitchFamily="34" charset="0"/>
              </a:rPr>
              <a:t>Kontynuacja przebojowego </a:t>
            </a:r>
            <a:r>
              <a:rPr lang="pl-PL" sz="1600" dirty="0" err="1" smtClean="0">
                <a:latin typeface="Century Gothic" pitchFamily="34" charset="0"/>
              </a:rPr>
              <a:t>niepodręcznika</a:t>
            </a:r>
            <a:r>
              <a:rPr lang="pl-PL" sz="1600" dirty="0" smtClean="0">
                <a:latin typeface="Century Gothic" pitchFamily="34" charset="0"/>
              </a:rPr>
              <a:t> .</a:t>
            </a:r>
            <a:r>
              <a:rPr lang="pl-PL" sz="1600" dirty="0" smtClean="0">
                <a:latin typeface="Century Gothic" pitchFamily="34" charset="0"/>
                <a:hlinkClick r:id="rId2"/>
              </a:rPr>
              <a:t>To nie jest książka do matmy</a:t>
            </a:r>
            <a:r>
              <a:rPr lang="pl-PL" sz="1600" dirty="0" smtClean="0">
                <a:latin typeface="Century Gothic" pitchFamily="34" charset="0"/>
              </a:rPr>
              <a:t> pełna pomysłów i zadań dla nieco bardziej zaawansowanych</a:t>
            </a:r>
          </a:p>
          <a:p>
            <a:r>
              <a:rPr lang="pl-PL" sz="1600" dirty="0" smtClean="0">
                <a:latin typeface="Century Gothic" pitchFamily="34" charset="0"/>
              </a:rPr>
              <a:t/>
            </a:r>
            <a:br>
              <a:rPr lang="pl-PL" sz="1600" dirty="0" smtClean="0">
                <a:latin typeface="Century Gothic" pitchFamily="34" charset="0"/>
              </a:rPr>
            </a:br>
            <a:r>
              <a:rPr lang="pl-PL" sz="1600" dirty="0" smtClean="0">
                <a:latin typeface="Century Gothic" pitchFamily="34" charset="0"/>
              </a:rPr>
              <a:t>Sztuka i matematyka to dwa zupełnie różne światy? Tak ci się tylko wydaje!</a:t>
            </a:r>
            <a:br>
              <a:rPr lang="pl-PL" sz="1600" dirty="0" smtClean="0">
                <a:latin typeface="Century Gothic" pitchFamily="34" charset="0"/>
              </a:rPr>
            </a:br>
            <a:r>
              <a:rPr lang="pl-PL" sz="1600" dirty="0" smtClean="0">
                <a:latin typeface="Century Gothic" pitchFamily="34" charset="0"/>
              </a:rPr>
              <a:t>Wystarczy odrobina wyobraźni, by figury i liczby zmieniły się w ozdobne wzory, niesamowite rysunki i trójwymiarowe modele. Licz, rysuj, wycinaj i składaj. Twórz </a:t>
            </a:r>
            <a:r>
              <a:rPr lang="pl-PL" sz="1600" dirty="0" err="1" smtClean="0">
                <a:latin typeface="Century Gothic" pitchFamily="34" charset="0"/>
              </a:rPr>
              <a:t>matemagiczne</a:t>
            </a:r>
            <a:r>
              <a:rPr lang="pl-PL" sz="1600" dirty="0" smtClean="0">
                <a:latin typeface="Century Gothic" pitchFamily="34" charset="0"/>
              </a:rPr>
              <a:t> układanki i zwariowane zakrętasy. Buduj gąbczaste fraktale i zaplataj gwiaździste węzły.</a:t>
            </a:r>
          </a:p>
          <a:p>
            <a:r>
              <a:rPr lang="pl-PL" sz="1600" dirty="0" smtClean="0">
                <a:latin typeface="Century Gothic" pitchFamily="34" charset="0"/>
              </a:rPr>
              <a:t>Nieważne, czy wolisz liczyć, czy rysować – czeka cię świetna zabawa!</a:t>
            </a:r>
          </a:p>
          <a:p>
            <a:r>
              <a:rPr lang="pl-PL" dirty="0" smtClean="0"/>
              <a:t/>
            </a:r>
            <a:br>
              <a:rPr lang="pl-PL" dirty="0" smtClean="0"/>
            </a:br>
            <a:endParaRPr lang="pl-PL" dirty="0"/>
          </a:p>
        </p:txBody>
      </p:sp>
      <p:pic>
        <p:nvPicPr>
          <p:cNvPr id="27650" name="Picture 2" descr="https://www.wydawnictwodwiesiostry.pl/katalog/edukacyjne/thumb.html?w=1200&amp;h=1200&amp;src=/dwiesiostry_files/Image/ksiazki/to_nie_jest_kolejna_ksiazka_do_matmy/to_nie_jest_kolejna_ksiazka_do_matmy.jpg"/>
          <p:cNvPicPr>
            <a:picLocks noChangeAspect="1" noChangeArrowheads="1"/>
          </p:cNvPicPr>
          <p:nvPr/>
        </p:nvPicPr>
        <p:blipFill>
          <a:blip r:embed="rId3" cstate="print"/>
          <a:srcRect/>
          <a:stretch>
            <a:fillRect/>
          </a:stretch>
        </p:blipFill>
        <p:spPr bwMode="auto">
          <a:xfrm>
            <a:off x="323528" y="620688"/>
            <a:ext cx="4207968" cy="5400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187624" y="692696"/>
            <a:ext cx="5832648" cy="1323439"/>
          </a:xfrm>
          <a:prstGeom prst="rect">
            <a:avLst/>
          </a:prstGeom>
          <a:noFill/>
        </p:spPr>
        <p:txBody>
          <a:bodyPr wrap="square" rtlCol="0">
            <a:spAutoFit/>
          </a:bodyPr>
          <a:lstStyle/>
          <a:p>
            <a:r>
              <a:rPr lang="pl-PL" sz="2000" dirty="0" smtClean="0">
                <a:latin typeface="Century Gothic" pitchFamily="34" charset="0"/>
              </a:rPr>
              <a:t>recenzje książek:</a:t>
            </a:r>
          </a:p>
          <a:p>
            <a:r>
              <a:rPr lang="pl-PL" sz="2000" dirty="0" smtClean="0">
                <a:latin typeface="Century Gothic" pitchFamily="34" charset="0"/>
              </a:rPr>
              <a:t>  </a:t>
            </a:r>
            <a:r>
              <a:rPr lang="pl-PL" sz="2000" dirty="0" smtClean="0">
                <a:latin typeface="Century Gothic" pitchFamily="34" charset="0"/>
              </a:rPr>
              <a:t>świat </a:t>
            </a:r>
            <a:r>
              <a:rPr lang="pl-PL" sz="2000" dirty="0" err="1" smtClean="0">
                <a:latin typeface="Century Gothic" pitchFamily="34" charset="0"/>
              </a:rPr>
              <a:t>książki.pl</a:t>
            </a:r>
            <a:endParaRPr lang="pl-PL" sz="2000" dirty="0" smtClean="0">
              <a:latin typeface="Century Gothic" pitchFamily="34" charset="0"/>
            </a:endParaRPr>
          </a:p>
          <a:p>
            <a:r>
              <a:rPr lang="pl-PL" sz="2000" dirty="0" smtClean="0">
                <a:latin typeface="Century Gothic" pitchFamily="34" charset="0"/>
              </a:rPr>
              <a:t>  </a:t>
            </a:r>
            <a:r>
              <a:rPr lang="pl-PL" sz="2000" dirty="0" err="1" smtClean="0">
                <a:latin typeface="Century Gothic" pitchFamily="34" charset="0"/>
              </a:rPr>
              <a:t>wydawnictowodwiesiostry.pl</a:t>
            </a:r>
            <a:endParaRPr lang="pl-PL" sz="2000" dirty="0" smtClean="0">
              <a:latin typeface="Century Gothic" pitchFamily="34" charset="0"/>
            </a:endParaRPr>
          </a:p>
          <a:p>
            <a:r>
              <a:rPr lang="pl-PL" sz="2000" dirty="0" smtClean="0">
                <a:latin typeface="Century Gothic" pitchFamily="34" charset="0"/>
              </a:rPr>
              <a:t>  </a:t>
            </a:r>
            <a:r>
              <a:rPr lang="pl-PL" sz="2000" dirty="0" err="1" smtClean="0">
                <a:latin typeface="Century Gothic" pitchFamily="34" charset="0"/>
              </a:rPr>
              <a:t>biblionetka.pl</a:t>
            </a:r>
            <a:endParaRPr lang="pl-PL" sz="2000" dirty="0">
              <a:latin typeface="Century Gothic" pitchFamily="34" charset="0"/>
            </a:endParaRPr>
          </a:p>
        </p:txBody>
      </p:sp>
      <p:sp>
        <p:nvSpPr>
          <p:cNvPr id="3" name="pole tekstowe 2"/>
          <p:cNvSpPr txBox="1"/>
          <p:nvPr/>
        </p:nvSpPr>
        <p:spPr>
          <a:xfrm>
            <a:off x="827584" y="2276872"/>
            <a:ext cx="7416824" cy="3231654"/>
          </a:xfrm>
          <a:prstGeom prst="rect">
            <a:avLst/>
          </a:prstGeom>
          <a:noFill/>
        </p:spPr>
        <p:txBody>
          <a:bodyPr wrap="square" rtlCol="0">
            <a:spAutoFit/>
          </a:bodyPr>
          <a:lstStyle/>
          <a:p>
            <a:r>
              <a:rPr lang="pl-PL" sz="2400" b="1" dirty="0" smtClean="0">
                <a:latin typeface="Century Gothic" pitchFamily="34" charset="0"/>
              </a:rPr>
              <a:t>Dlaczego polecam?</a:t>
            </a:r>
          </a:p>
          <a:p>
            <a:r>
              <a:rPr lang="pl-PL" dirty="0" smtClean="0">
                <a:latin typeface="Century Gothic" pitchFamily="34" charset="0"/>
              </a:rPr>
              <a:t>Sama mam niektóre w domu, inne podarowałam w prezencie, znam osoby, które cieszy ich używanie i wcale nie są plastycznymi geniuszami </a:t>
            </a:r>
          </a:p>
          <a:p>
            <a:endParaRPr lang="pl-PL" dirty="0" smtClean="0">
              <a:latin typeface="Century Gothic" pitchFamily="34" charset="0"/>
            </a:endParaRPr>
          </a:p>
          <a:p>
            <a:r>
              <a:rPr lang="pl-PL" dirty="0" smtClean="0">
                <a:latin typeface="Century Gothic" pitchFamily="34" charset="0"/>
              </a:rPr>
              <a:t>Czytajcie, działajcie w wolnym czasie, w czasie deszczu, w domu i nad jeziorem… rozwijajcie się </a:t>
            </a:r>
            <a:r>
              <a:rPr lang="pl-PL" dirty="0" smtClean="0">
                <a:latin typeface="Century Gothic" pitchFamily="34" charset="0"/>
              </a:rPr>
              <a:t>rodzinnie </a:t>
            </a:r>
            <a:endParaRPr lang="pl-PL" dirty="0" smtClean="0">
              <a:latin typeface="Century Gothic" pitchFamily="34" charset="0"/>
            </a:endParaRPr>
          </a:p>
          <a:p>
            <a:endParaRPr lang="pl-PL" dirty="0" smtClean="0">
              <a:latin typeface="Century Gothic" pitchFamily="34" charset="0"/>
            </a:endParaRPr>
          </a:p>
          <a:p>
            <a:r>
              <a:rPr lang="pl-PL" dirty="0" smtClean="0">
                <a:latin typeface="Century Gothic" pitchFamily="34" charset="0"/>
              </a:rPr>
              <a:t>Przyjemnego „</a:t>
            </a:r>
            <a:r>
              <a:rPr lang="pl-PL" dirty="0" err="1" smtClean="0">
                <a:latin typeface="Century Gothic" pitchFamily="34" charset="0"/>
              </a:rPr>
              <a:t>czytaniotworzenia</a:t>
            </a:r>
            <a:r>
              <a:rPr lang="pl-PL" dirty="0" smtClean="0">
                <a:latin typeface="Century Gothic" pitchFamily="34" charset="0"/>
              </a:rPr>
              <a:t>” </a:t>
            </a:r>
            <a:r>
              <a:rPr lang="pl-PL" dirty="0" smtClean="0">
                <a:latin typeface="Century Gothic" pitchFamily="34" charset="0"/>
              </a:rPr>
              <a:t>:)</a:t>
            </a:r>
          </a:p>
          <a:p>
            <a:r>
              <a:rPr lang="pl-PL" dirty="0" smtClean="0">
                <a:latin typeface="Century Gothic" pitchFamily="34" charset="0"/>
              </a:rPr>
              <a:t> </a:t>
            </a:r>
            <a:r>
              <a:rPr lang="pl-PL" dirty="0" smtClean="0">
                <a:latin typeface="Century Gothic" pitchFamily="34" charset="0"/>
              </a:rPr>
              <a:t>                                                  </a:t>
            </a:r>
            <a:r>
              <a:rPr lang="pl-PL" dirty="0" smtClean="0">
                <a:latin typeface="Century Gothic" pitchFamily="34" charset="0"/>
              </a:rPr>
              <a:t> </a:t>
            </a:r>
            <a:r>
              <a:rPr lang="pl-PL" dirty="0" smtClean="0">
                <a:latin typeface="Century Gothic" pitchFamily="34" charset="0"/>
              </a:rPr>
              <a:t>AKM</a:t>
            </a:r>
          </a:p>
          <a:p>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www.wydawnictwodwiesiostry.pl/katalog/thumb.html?w=1200&amp;h=1200&amp;src=/dwiesiostry_files/Image/ksiazki/zrobmy_sobie_arcydzielko/zrobmy_sobie_arcydzielko.jpg"/>
          <p:cNvPicPr>
            <a:picLocks noChangeAspect="1" noChangeArrowheads="1"/>
          </p:cNvPicPr>
          <p:nvPr/>
        </p:nvPicPr>
        <p:blipFill>
          <a:blip r:embed="rId2" cstate="print"/>
          <a:srcRect/>
          <a:stretch>
            <a:fillRect/>
          </a:stretch>
        </p:blipFill>
        <p:spPr bwMode="auto">
          <a:xfrm>
            <a:off x="251520" y="476672"/>
            <a:ext cx="3504989" cy="4752528"/>
          </a:xfrm>
          <a:prstGeom prst="rect">
            <a:avLst/>
          </a:prstGeom>
          <a:noFill/>
        </p:spPr>
      </p:pic>
      <p:sp>
        <p:nvSpPr>
          <p:cNvPr id="5" name="pole tekstowe 4"/>
          <p:cNvSpPr txBox="1"/>
          <p:nvPr/>
        </p:nvSpPr>
        <p:spPr>
          <a:xfrm>
            <a:off x="539552" y="5301208"/>
            <a:ext cx="3096344" cy="1200329"/>
          </a:xfrm>
          <a:prstGeom prst="rect">
            <a:avLst/>
          </a:prstGeom>
          <a:noFill/>
        </p:spPr>
        <p:txBody>
          <a:bodyPr wrap="square" rtlCol="0">
            <a:spAutoFit/>
          </a:bodyPr>
          <a:lstStyle/>
          <a:p>
            <a:r>
              <a:rPr lang="pl-PL" dirty="0" smtClean="0">
                <a:latin typeface="Century Gothic" pitchFamily="34" charset="0"/>
              </a:rPr>
              <a:t>To pierwsza książka aktywizująca, która się pojawiła u mnie w domu…</a:t>
            </a:r>
            <a:endParaRPr lang="pl-PL" dirty="0">
              <a:latin typeface="Century Gothic" pitchFamily="34" charset="0"/>
            </a:endParaRPr>
          </a:p>
        </p:txBody>
      </p:sp>
      <p:sp>
        <p:nvSpPr>
          <p:cNvPr id="6" name="Prostokąt 5"/>
          <p:cNvSpPr/>
          <p:nvPr/>
        </p:nvSpPr>
        <p:spPr>
          <a:xfrm>
            <a:off x="3923928" y="404663"/>
            <a:ext cx="4896544" cy="6709529"/>
          </a:xfrm>
          <a:prstGeom prst="rect">
            <a:avLst/>
          </a:prstGeom>
        </p:spPr>
        <p:txBody>
          <a:bodyPr wrap="square">
            <a:spAutoFit/>
          </a:bodyPr>
          <a:lstStyle/>
          <a:p>
            <a:r>
              <a:rPr lang="pl-PL" sz="2000" b="1" dirty="0" smtClean="0">
                <a:latin typeface="Century Gothic" pitchFamily="34" charset="0"/>
              </a:rPr>
              <a:t>Zróbmy sobie arcydziełko</a:t>
            </a:r>
          </a:p>
          <a:p>
            <a:r>
              <a:rPr lang="pl-PL" sz="2000" dirty="0" smtClean="0">
                <a:latin typeface="Century Gothic" pitchFamily="34" charset="0"/>
              </a:rPr>
              <a:t>tekst i ilustracje: Marion  </a:t>
            </a:r>
            <a:r>
              <a:rPr lang="pl-PL" sz="2000" dirty="0" err="1" smtClean="0">
                <a:latin typeface="Century Gothic" pitchFamily="34" charset="0"/>
              </a:rPr>
              <a:t>Deuchars</a:t>
            </a:r>
            <a:endParaRPr lang="pl-PL" sz="2000" dirty="0" smtClean="0">
              <a:latin typeface="Century Gothic" pitchFamily="34" charset="0"/>
            </a:endParaRPr>
          </a:p>
          <a:p>
            <a:endParaRPr lang="pl-PL" sz="2000" dirty="0" smtClean="0">
              <a:latin typeface="Century Gothic" pitchFamily="34" charset="0"/>
            </a:endParaRPr>
          </a:p>
          <a:p>
            <a:r>
              <a:rPr lang="pl-PL" sz="1600" dirty="0" smtClean="0">
                <a:latin typeface="Century Gothic" pitchFamily="34" charset="0"/>
              </a:rPr>
              <a:t>Interaktywna książka do rysowania </a:t>
            </a:r>
          </a:p>
          <a:p>
            <a:r>
              <a:rPr lang="pl-PL" sz="1600" dirty="0" smtClean="0">
                <a:latin typeface="Century Gothic" pitchFamily="34" charset="0"/>
              </a:rPr>
              <a:t>i uzupełniania, która w każdym dziecku obudzi młodego artystę. </a:t>
            </a:r>
          </a:p>
          <a:p>
            <a:r>
              <a:rPr lang="pl-PL" sz="1600" dirty="0" smtClean="0">
                <a:latin typeface="Century Gothic" pitchFamily="34" charset="0"/>
              </a:rPr>
              <a:t>Rysuj, maluj, wycinaj, naklejaj, odbijaj! Dorysuj uśmiech Monie Lizie, złap tęczę za pomocą kartki, a potem zabierz linię na spacer. Stwórz kubistyczny portret jak Picasso, zrób kolaż w stylu </a:t>
            </a:r>
            <a:r>
              <a:rPr lang="pl-PL" sz="1600" dirty="0" err="1" smtClean="0">
                <a:latin typeface="Century Gothic" pitchFamily="34" charset="0"/>
              </a:rPr>
              <a:t>Matisse’a</a:t>
            </a:r>
            <a:r>
              <a:rPr lang="pl-PL" sz="1600" dirty="0" smtClean="0">
                <a:latin typeface="Century Gothic" pitchFamily="34" charset="0"/>
              </a:rPr>
              <a:t> i wymyśl coś tak tajemniczego jak obrazy </a:t>
            </a:r>
            <a:r>
              <a:rPr lang="pl-PL" sz="1600" dirty="0" err="1" smtClean="0">
                <a:latin typeface="Century Gothic" pitchFamily="34" charset="0"/>
              </a:rPr>
              <a:t>Magritte’a</a:t>
            </a:r>
            <a:r>
              <a:rPr lang="pl-PL" sz="1600" dirty="0" smtClean="0">
                <a:latin typeface="Century Gothic" pitchFamily="34" charset="0"/>
              </a:rPr>
              <a:t>. Uruchom wyobraźnię </a:t>
            </a:r>
          </a:p>
          <a:p>
            <a:r>
              <a:rPr lang="pl-PL" sz="1600" dirty="0" smtClean="0">
                <a:latin typeface="Century Gothic" pitchFamily="34" charset="0"/>
              </a:rPr>
              <a:t>i przekonaj się, że sztuka jest świetną przygodą!</a:t>
            </a:r>
            <a:br>
              <a:rPr lang="pl-PL" sz="1600" dirty="0" smtClean="0">
                <a:latin typeface="Century Gothic" pitchFamily="34" charset="0"/>
              </a:rPr>
            </a:br>
            <a:r>
              <a:rPr lang="pl-PL" sz="1600" dirty="0" smtClean="0">
                <a:latin typeface="Century Gothic" pitchFamily="34" charset="0"/>
              </a:rPr>
              <a:t>„Zróbmy sobie arcydziełko” to 224 strony pełne pomysłów, ćwiczeń i informacji, które wciągają młodych czytelników do pasjonującej zabawy w sztukę. Twórcze zadania inspirowane dorobkiem wielkich artystów – od Leonarda da Vinci, przez Picassa, Van Gogha i </a:t>
            </a:r>
            <a:r>
              <a:rPr lang="pl-PL" sz="1600" dirty="0" err="1" smtClean="0">
                <a:latin typeface="Century Gothic" pitchFamily="34" charset="0"/>
              </a:rPr>
              <a:t>Matisse’a</a:t>
            </a:r>
            <a:r>
              <a:rPr lang="pl-PL" sz="1600" dirty="0" smtClean="0">
                <a:latin typeface="Century Gothic" pitchFamily="34" charset="0"/>
              </a:rPr>
              <a:t>, po Jacksona Pollocka i </a:t>
            </a:r>
            <a:r>
              <a:rPr lang="pl-PL" sz="1600" dirty="0" err="1" smtClean="0">
                <a:latin typeface="Century Gothic" pitchFamily="34" charset="0"/>
              </a:rPr>
              <a:t>Andy’ego</a:t>
            </a:r>
            <a:r>
              <a:rPr lang="pl-PL" sz="1600" dirty="0" smtClean="0">
                <a:latin typeface="Century Gothic" pitchFamily="34" charset="0"/>
              </a:rPr>
              <a:t> Warhola – oswajają początkujących twórców z niezliczonymi technikami artystycznymi i historią sztuki. Jednocześnie rozwijają ich kreatywność </a:t>
            </a:r>
          </a:p>
          <a:p>
            <a:r>
              <a:rPr lang="pl-PL" sz="1600" dirty="0" smtClean="0">
                <a:latin typeface="Century Gothic" pitchFamily="34" charset="0"/>
              </a:rPr>
              <a:t>i wyobraźnię.</a:t>
            </a:r>
            <a:r>
              <a:rPr lang="pl-PL" dirty="0" smtClean="0">
                <a:latin typeface="Century Gothic" pitchFamily="34" charset="0"/>
              </a:rPr>
              <a:t/>
            </a:r>
            <a:br>
              <a:rPr lang="pl-PL" dirty="0" smtClean="0">
                <a:latin typeface="Century Gothic" pitchFamily="34" charset="0"/>
              </a:rPr>
            </a:br>
            <a:endParaRPr lang="pl-PL" dirty="0">
              <a:latin typeface="Century Gothic"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692696"/>
            <a:ext cx="4320480" cy="5262979"/>
          </a:xfrm>
          <a:prstGeom prst="rect">
            <a:avLst/>
          </a:prstGeom>
        </p:spPr>
        <p:txBody>
          <a:bodyPr wrap="square">
            <a:spAutoFit/>
          </a:bodyPr>
          <a:lstStyle/>
          <a:p>
            <a:r>
              <a:rPr lang="pl-PL" sz="1600" dirty="0" err="1" smtClean="0">
                <a:latin typeface="Century Gothic" pitchFamily="34" charset="0"/>
              </a:rPr>
              <a:t>cd</a:t>
            </a:r>
            <a:r>
              <a:rPr lang="pl-PL" sz="1600" dirty="0" smtClean="0">
                <a:latin typeface="Century Gothic" pitchFamily="34" charset="0"/>
              </a:rPr>
              <a:t>.</a:t>
            </a:r>
          </a:p>
          <a:p>
            <a:r>
              <a:rPr lang="pl-PL" sz="1600" dirty="0" smtClean="0">
                <a:latin typeface="Century Gothic" pitchFamily="34" charset="0"/>
              </a:rPr>
              <a:t>Kto powiedział, że arcydzieła i ich tworzenie zarezerwowane są dla dorosłych? Z książką </a:t>
            </a:r>
            <a:r>
              <a:rPr lang="pl-PL" sz="1600" b="1" dirty="0" smtClean="0">
                <a:latin typeface="Century Gothic" pitchFamily="34" charset="0"/>
              </a:rPr>
              <a:t>'Zróbmy sobie arcydziełko'</a:t>
            </a:r>
            <a:r>
              <a:rPr lang="pl-PL" sz="1600" dirty="0" smtClean="0">
                <a:latin typeface="Century Gothic" pitchFamily="34" charset="0"/>
              </a:rPr>
              <a:t> nawet pierwszaki (i wszystkie dzieci od lat 7 do 100) z łatwością odnajdą w sobie artystę i stworzą nie jedno, a kilka arcydzieł godnych Picassa! </a:t>
            </a:r>
            <a:r>
              <a:rPr lang="pl-PL" sz="1600" b="1" dirty="0" smtClean="0">
                <a:latin typeface="Century Gothic" pitchFamily="34" charset="0"/>
              </a:rPr>
              <a:t>Interaktywna książka do rysowania i uzupełniania</a:t>
            </a:r>
            <a:r>
              <a:rPr lang="pl-PL" sz="1600" dirty="0" smtClean="0">
                <a:latin typeface="Century Gothic" pitchFamily="34" charset="0"/>
              </a:rPr>
              <a:t> to </a:t>
            </a:r>
            <a:r>
              <a:rPr lang="pl-PL" sz="1600" b="1" dirty="0" smtClean="0">
                <a:latin typeface="Century Gothic" pitchFamily="34" charset="0"/>
              </a:rPr>
              <a:t>224 strony pełne pomysłów, ćwiczeń i informacji</a:t>
            </a:r>
            <a:r>
              <a:rPr lang="pl-PL" sz="1600" dirty="0" smtClean="0">
                <a:latin typeface="Century Gothic" pitchFamily="34" charset="0"/>
              </a:rPr>
              <a:t>, które pokażą młodym czytelnikom, że sztuka to świetna zabawa. </a:t>
            </a:r>
            <a:r>
              <a:rPr lang="pl-PL" sz="1600" b="1" dirty="0" smtClean="0">
                <a:latin typeface="Century Gothic" pitchFamily="34" charset="0"/>
              </a:rPr>
              <a:t>Twórcze zadania</a:t>
            </a:r>
            <a:r>
              <a:rPr lang="pl-PL" sz="1600" dirty="0" smtClean="0">
                <a:latin typeface="Century Gothic" pitchFamily="34" charset="0"/>
              </a:rPr>
              <a:t> inspirowane dorobkiem wielkich artystów – od Leonarda da Vinci, przez Picassa, Van Gogha i </a:t>
            </a:r>
            <a:r>
              <a:rPr lang="pl-PL" sz="1600" dirty="0" err="1" smtClean="0">
                <a:latin typeface="Century Gothic" pitchFamily="34" charset="0"/>
              </a:rPr>
              <a:t>Matisse’a</a:t>
            </a:r>
            <a:r>
              <a:rPr lang="pl-PL" sz="1600" dirty="0" smtClean="0">
                <a:latin typeface="Century Gothic" pitchFamily="34" charset="0"/>
              </a:rPr>
              <a:t>, po Jacksona Pollocka i </a:t>
            </a:r>
            <a:r>
              <a:rPr lang="pl-PL" sz="1600" dirty="0" err="1" smtClean="0">
                <a:latin typeface="Century Gothic" pitchFamily="34" charset="0"/>
              </a:rPr>
              <a:t>Andy’ego</a:t>
            </a:r>
            <a:r>
              <a:rPr lang="pl-PL" sz="1600" dirty="0" smtClean="0">
                <a:latin typeface="Century Gothic" pitchFamily="34" charset="0"/>
              </a:rPr>
              <a:t> Warhola – oswoją dzieci z niezliczonymi technikami artystycznymi i historią sztuki, rozwijając jednocześnie ich kreatywność </a:t>
            </a:r>
          </a:p>
          <a:p>
            <a:r>
              <a:rPr lang="pl-PL" sz="1600" dirty="0" smtClean="0">
                <a:latin typeface="Century Gothic" pitchFamily="34" charset="0"/>
              </a:rPr>
              <a:t>i wyobraźnię.</a:t>
            </a:r>
            <a:endParaRPr lang="pl-PL" sz="1600" dirty="0">
              <a:latin typeface="Century Gothic" pitchFamily="34" charset="0"/>
            </a:endParaRPr>
          </a:p>
        </p:txBody>
      </p:sp>
      <p:pic>
        <p:nvPicPr>
          <p:cNvPr id="26628" name="Picture 4" descr="Zróbmy sobie arcydziełko - Wydawnictwo Dwie Siostry"/>
          <p:cNvPicPr>
            <a:picLocks noChangeAspect="1" noChangeArrowheads="1"/>
          </p:cNvPicPr>
          <p:nvPr/>
        </p:nvPicPr>
        <p:blipFill>
          <a:blip r:embed="rId2" cstate="print"/>
          <a:srcRect/>
          <a:stretch>
            <a:fillRect/>
          </a:stretch>
        </p:blipFill>
        <p:spPr bwMode="auto">
          <a:xfrm>
            <a:off x="4572000" y="332656"/>
            <a:ext cx="4289097" cy="2952328"/>
          </a:xfrm>
          <a:prstGeom prst="rect">
            <a:avLst/>
          </a:prstGeom>
          <a:noFill/>
        </p:spPr>
      </p:pic>
      <p:pic>
        <p:nvPicPr>
          <p:cNvPr id="26630" name="Picture 6" descr="Wydawnictwo Dwie Siostry - Zróbmy Sobie Arcydziełko / KSIĄŻKI ..."/>
          <p:cNvPicPr>
            <a:picLocks noChangeAspect="1" noChangeArrowheads="1"/>
          </p:cNvPicPr>
          <p:nvPr/>
        </p:nvPicPr>
        <p:blipFill>
          <a:blip r:embed="rId3" cstate="print"/>
          <a:srcRect/>
          <a:stretch>
            <a:fillRect/>
          </a:stretch>
        </p:blipFill>
        <p:spPr bwMode="auto">
          <a:xfrm>
            <a:off x="4716016" y="3429000"/>
            <a:ext cx="4140968" cy="285036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www.wydawnictwodwiesiostry.pl/katalog/thumb.html?src=/dwiesiostry_files/Image/ksiazki/typogryzmol/typogryzmol.jpg&amp;w=220&amp;h=220&amp;zc=0"/>
          <p:cNvPicPr>
            <a:picLocks noChangeAspect="1" noChangeArrowheads="1"/>
          </p:cNvPicPr>
          <p:nvPr/>
        </p:nvPicPr>
        <p:blipFill>
          <a:blip r:embed="rId2" cstate="print"/>
          <a:srcRect/>
          <a:stretch>
            <a:fillRect/>
          </a:stretch>
        </p:blipFill>
        <p:spPr bwMode="auto">
          <a:xfrm>
            <a:off x="467544" y="476672"/>
            <a:ext cx="3528392" cy="4851541"/>
          </a:xfrm>
          <a:prstGeom prst="rect">
            <a:avLst/>
          </a:prstGeom>
          <a:noFill/>
        </p:spPr>
      </p:pic>
      <p:sp>
        <p:nvSpPr>
          <p:cNvPr id="4" name="pole tekstowe 3"/>
          <p:cNvSpPr txBox="1"/>
          <p:nvPr/>
        </p:nvSpPr>
        <p:spPr>
          <a:xfrm>
            <a:off x="467544" y="5445224"/>
            <a:ext cx="3240360" cy="1200329"/>
          </a:xfrm>
          <a:prstGeom prst="rect">
            <a:avLst/>
          </a:prstGeom>
          <a:noFill/>
        </p:spPr>
        <p:txBody>
          <a:bodyPr wrap="square" rtlCol="0">
            <a:spAutoFit/>
          </a:bodyPr>
          <a:lstStyle/>
          <a:p>
            <a:r>
              <a:rPr lang="pl-PL" dirty="0" smtClean="0">
                <a:latin typeface="Century Gothic" pitchFamily="34" charset="0"/>
              </a:rPr>
              <a:t>Lubię pracę i zabawę </a:t>
            </a:r>
          </a:p>
          <a:p>
            <a:r>
              <a:rPr lang="pl-PL" dirty="0" smtClean="0">
                <a:latin typeface="Century Gothic" pitchFamily="34" charset="0"/>
              </a:rPr>
              <a:t>z literami, dlatego też </a:t>
            </a:r>
            <a:r>
              <a:rPr lang="pl-PL" b="1" dirty="0" smtClean="0">
                <a:latin typeface="Century Gothic" pitchFamily="34" charset="0"/>
              </a:rPr>
              <a:t>ta książka</a:t>
            </a:r>
            <a:r>
              <a:rPr lang="pl-PL" dirty="0" smtClean="0">
                <a:latin typeface="Century Gothic" pitchFamily="34" charset="0"/>
              </a:rPr>
              <a:t>  musiała trafić do mojej biblioteki</a:t>
            </a:r>
            <a:endParaRPr lang="pl-PL" dirty="0">
              <a:latin typeface="Century Gothic" pitchFamily="34" charset="0"/>
            </a:endParaRPr>
          </a:p>
        </p:txBody>
      </p:sp>
      <p:sp>
        <p:nvSpPr>
          <p:cNvPr id="5" name="Prostokąt 4"/>
          <p:cNvSpPr/>
          <p:nvPr/>
        </p:nvSpPr>
        <p:spPr>
          <a:xfrm>
            <a:off x="4211960" y="335846"/>
            <a:ext cx="4680520" cy="5632311"/>
          </a:xfrm>
          <a:prstGeom prst="rect">
            <a:avLst/>
          </a:prstGeom>
        </p:spPr>
        <p:txBody>
          <a:bodyPr wrap="square">
            <a:spAutoFit/>
          </a:bodyPr>
          <a:lstStyle/>
          <a:p>
            <a:r>
              <a:rPr lang="pl-PL" b="1" dirty="0" err="1" smtClean="0">
                <a:latin typeface="Century Gothic" pitchFamily="34" charset="0"/>
              </a:rPr>
              <a:t>Typogryzmol</a:t>
            </a:r>
            <a:endParaRPr lang="pl-PL" b="1" dirty="0" smtClean="0">
              <a:latin typeface="Century Gothic" pitchFamily="34" charset="0"/>
            </a:endParaRPr>
          </a:p>
          <a:p>
            <a:r>
              <a:rPr lang="pl-PL" dirty="0" smtClean="0">
                <a:latin typeface="Century Gothic" pitchFamily="34" charset="0"/>
              </a:rPr>
              <a:t>tekst i ilustracje:  Jan </a:t>
            </a:r>
            <a:r>
              <a:rPr lang="pl-PL" dirty="0" err="1" smtClean="0">
                <a:latin typeface="Century Gothic" pitchFamily="34" charset="0"/>
              </a:rPr>
              <a:t>Bajtlik</a:t>
            </a:r>
            <a:endParaRPr lang="pl-PL" dirty="0" smtClean="0">
              <a:latin typeface="Century Gothic" pitchFamily="34" charset="0"/>
            </a:endParaRPr>
          </a:p>
          <a:p>
            <a:endParaRPr lang="pl-PL" dirty="0" smtClean="0">
              <a:latin typeface="Century Gothic" pitchFamily="34" charset="0"/>
            </a:endParaRPr>
          </a:p>
          <a:p>
            <a:r>
              <a:rPr lang="pl-PL" sz="1600" dirty="0" smtClean="0">
                <a:latin typeface="Century Gothic" pitchFamily="34" charset="0"/>
              </a:rPr>
              <a:t>Książka </a:t>
            </a:r>
            <a:r>
              <a:rPr lang="pl-PL" sz="1600" dirty="0" err="1" smtClean="0">
                <a:latin typeface="Century Gothic" pitchFamily="34" charset="0"/>
              </a:rPr>
              <a:t>aktywnościowa</a:t>
            </a:r>
            <a:r>
              <a:rPr lang="pl-PL" sz="1600" dirty="0" smtClean="0">
                <a:latin typeface="Century Gothic" pitchFamily="34" charset="0"/>
              </a:rPr>
              <a:t> wspomagająca naukę liter – do bazgrolenia, rysowania, malowania i wyklejania.</a:t>
            </a:r>
            <a:br>
              <a:rPr lang="pl-PL" sz="1600" dirty="0" smtClean="0">
                <a:latin typeface="Century Gothic" pitchFamily="34" charset="0"/>
              </a:rPr>
            </a:br>
            <a:endParaRPr lang="pl-PL" sz="1600" dirty="0" smtClean="0">
              <a:latin typeface="Century Gothic" pitchFamily="34" charset="0"/>
            </a:endParaRPr>
          </a:p>
          <a:p>
            <a:r>
              <a:rPr lang="pl-PL" sz="1600" dirty="0" smtClean="0">
                <a:latin typeface="Century Gothic" pitchFamily="34" charset="0"/>
              </a:rPr>
              <a:t/>
            </a:r>
            <a:br>
              <a:rPr lang="pl-PL" sz="1600" dirty="0" smtClean="0">
                <a:latin typeface="Century Gothic" pitchFamily="34" charset="0"/>
              </a:rPr>
            </a:br>
            <a:r>
              <a:rPr lang="pl-PL" sz="1600" dirty="0" smtClean="0">
                <a:latin typeface="Century Gothic" pitchFamily="34" charset="0"/>
              </a:rPr>
              <a:t>Te litery chyba zwariowały! Udają wieżowce </a:t>
            </a:r>
          </a:p>
          <a:p>
            <a:r>
              <a:rPr lang="pl-PL" sz="1600" dirty="0" smtClean="0">
                <a:latin typeface="Century Gothic" pitchFamily="34" charset="0"/>
              </a:rPr>
              <a:t>i zamieniają się w zwierzęta. Zakopują się w śniegu i zjeżdżają na nartach. Wygłupiają się</a:t>
            </a:r>
          </a:p>
          <a:p>
            <a:r>
              <a:rPr lang="pl-PL" sz="1600" dirty="0" smtClean="0">
                <a:latin typeface="Century Gothic" pitchFamily="34" charset="0"/>
              </a:rPr>
              <a:t> i zapraszają cię do zabawy. W co? W co tylko zechcesz!</a:t>
            </a:r>
            <a:br>
              <a:rPr lang="pl-PL" sz="1600" dirty="0" smtClean="0">
                <a:latin typeface="Century Gothic" pitchFamily="34" charset="0"/>
              </a:rPr>
            </a:br>
            <a:r>
              <a:rPr lang="pl-PL" sz="1600" dirty="0" smtClean="0">
                <a:latin typeface="Century Gothic" pitchFamily="34" charset="0"/>
              </a:rPr>
              <a:t/>
            </a:r>
            <a:br>
              <a:rPr lang="pl-PL" sz="1600" dirty="0" smtClean="0">
                <a:latin typeface="Century Gothic" pitchFamily="34" charset="0"/>
              </a:rPr>
            </a:br>
            <a:r>
              <a:rPr lang="pl-PL" sz="1600" dirty="0" smtClean="0">
                <a:latin typeface="Century Gothic" pitchFamily="34" charset="0"/>
              </a:rPr>
              <a:t>W tej interaktywnej książce litery zostały zwolnione z nudnych obowiązków, które na co dzień wypełniają w czytankach i w elementarzach. Nie muszą już stawać w rządku, układać się w zdania ani cokolwiek znaczyć. Każda z nich staje się przede wszystkim wyrazistym kształtem, który inspiruje, b</a:t>
            </a:r>
            <a:r>
              <a:rPr lang="pl-PL" dirty="0" smtClean="0"/>
              <a:t>udzi skojarzenia i uruchamia wyobraźnię.</a:t>
            </a:r>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www.wydawnictwodwiesiostry.pl/katalog/thumb.html?src=/dwiesiostry_files/Image/ksiazki/arcypalce/arcypalce.jpg&amp;w=220&amp;h=220&amp;zc=0"/>
          <p:cNvPicPr>
            <a:picLocks noChangeAspect="1" noChangeArrowheads="1"/>
          </p:cNvPicPr>
          <p:nvPr/>
        </p:nvPicPr>
        <p:blipFill>
          <a:blip r:embed="rId2" cstate="print"/>
          <a:srcRect/>
          <a:stretch>
            <a:fillRect/>
          </a:stretch>
        </p:blipFill>
        <p:spPr bwMode="auto">
          <a:xfrm>
            <a:off x="371317" y="332657"/>
            <a:ext cx="3658658" cy="5062296"/>
          </a:xfrm>
          <a:prstGeom prst="rect">
            <a:avLst/>
          </a:prstGeom>
          <a:noFill/>
        </p:spPr>
      </p:pic>
      <p:sp>
        <p:nvSpPr>
          <p:cNvPr id="3" name="Prostokąt 2"/>
          <p:cNvSpPr/>
          <p:nvPr/>
        </p:nvSpPr>
        <p:spPr>
          <a:xfrm>
            <a:off x="4139952" y="332657"/>
            <a:ext cx="4752528" cy="5355312"/>
          </a:xfrm>
          <a:prstGeom prst="rect">
            <a:avLst/>
          </a:prstGeom>
        </p:spPr>
        <p:txBody>
          <a:bodyPr wrap="square">
            <a:spAutoFit/>
          </a:bodyPr>
          <a:lstStyle/>
          <a:p>
            <a:r>
              <a:rPr lang="pl-PL" b="1" dirty="0" err="1" smtClean="0">
                <a:latin typeface="Century Gothic" pitchFamily="34" charset="0"/>
              </a:rPr>
              <a:t>Arcypalce</a:t>
            </a:r>
            <a:endParaRPr lang="pl-PL" b="1" dirty="0" smtClean="0">
              <a:latin typeface="Century Gothic" pitchFamily="34" charset="0"/>
            </a:endParaRPr>
          </a:p>
          <a:p>
            <a:r>
              <a:rPr lang="pl-PL" dirty="0" smtClean="0">
                <a:latin typeface="Century Gothic" pitchFamily="34" charset="0"/>
              </a:rPr>
              <a:t>tekst i ilustracje:  Marion </a:t>
            </a:r>
            <a:r>
              <a:rPr lang="pl-PL" dirty="0" err="1" smtClean="0">
                <a:latin typeface="Century Gothic" pitchFamily="34" charset="0"/>
              </a:rPr>
              <a:t>Deuchars</a:t>
            </a:r>
            <a:r>
              <a:rPr lang="pl-PL" dirty="0" smtClean="0">
                <a:latin typeface="Century Gothic" pitchFamily="34" charset="0"/>
              </a:rPr>
              <a:t> </a:t>
            </a:r>
          </a:p>
          <a:p>
            <a:endParaRPr lang="pl-PL" dirty="0" smtClean="0">
              <a:latin typeface="Century Gothic" pitchFamily="34" charset="0"/>
            </a:endParaRPr>
          </a:p>
          <a:p>
            <a:r>
              <a:rPr lang="pl-PL" dirty="0" smtClean="0">
                <a:latin typeface="Century Gothic" pitchFamily="34" charset="0"/>
              </a:rPr>
              <a:t>Własne palce i tusz lub farba – to wszystko, czego potrzebujesz, by tworzyć!</a:t>
            </a:r>
            <a:br>
              <a:rPr lang="pl-PL" dirty="0" smtClean="0">
                <a:latin typeface="Century Gothic" pitchFamily="34" charset="0"/>
              </a:rPr>
            </a:br>
            <a:r>
              <a:rPr lang="pl-PL" dirty="0" smtClean="0">
                <a:latin typeface="Century Gothic" pitchFamily="34" charset="0"/>
              </a:rPr>
              <a:t/>
            </a:r>
            <a:br>
              <a:rPr lang="pl-PL" dirty="0" smtClean="0">
                <a:latin typeface="Century Gothic" pitchFamily="34" charset="0"/>
              </a:rPr>
            </a:br>
            <a:r>
              <a:rPr lang="pl-PL" dirty="0" smtClean="0">
                <a:latin typeface="Century Gothic" pitchFamily="34" charset="0"/>
              </a:rPr>
              <a:t>Odkryj magię odcisków palców i zrób z nich cały świat. Zwierzęta i rośliny, kosmitów i potwory, budowle i flagi, litery i wzorki. Wycinaj szablony, rozdmuchuj tusz i poznawaj inne techniki, dzięki którym zrobisz z odcisków jeszcze więcej rzeczy!</a:t>
            </a:r>
            <a:br>
              <a:rPr lang="pl-PL" dirty="0" smtClean="0">
                <a:latin typeface="Century Gothic" pitchFamily="34" charset="0"/>
              </a:rPr>
            </a:br>
            <a:r>
              <a:rPr lang="pl-PL" dirty="0" smtClean="0">
                <a:latin typeface="Century Gothic" pitchFamily="34" charset="0"/>
              </a:rPr>
              <a:t>Autorka popularnego </a:t>
            </a:r>
            <a:r>
              <a:rPr lang="pl-PL" dirty="0" smtClean="0">
                <a:latin typeface="Century Gothic" pitchFamily="34" charset="0"/>
                <a:hlinkClick r:id="rId3"/>
              </a:rPr>
              <a:t>Zróbmy sobie arcydziełko</a:t>
            </a:r>
            <a:r>
              <a:rPr lang="pl-PL" dirty="0" smtClean="0">
                <a:latin typeface="Century Gothic" pitchFamily="34" charset="0"/>
              </a:rPr>
              <a:t> powraca z nową książką.</a:t>
            </a:r>
          </a:p>
          <a:p>
            <a:r>
              <a:rPr lang="pl-PL" dirty="0" smtClean="0">
                <a:latin typeface="Century Gothic" pitchFamily="34" charset="0"/>
              </a:rPr>
              <a:t>Czas na zabawę w </a:t>
            </a:r>
            <a:r>
              <a:rPr lang="pl-PL" dirty="0" err="1" smtClean="0">
                <a:latin typeface="Century Gothic" pitchFamily="34" charset="0"/>
              </a:rPr>
              <a:t>arcypalce</a:t>
            </a:r>
            <a:r>
              <a:rPr lang="pl-PL" dirty="0" smtClean="0">
                <a:latin typeface="Century Gothic" pitchFamily="34" charset="0"/>
              </a:rPr>
              <a:t>!</a:t>
            </a:r>
          </a:p>
          <a:p>
            <a:r>
              <a:rPr lang="pl-PL" dirty="0" smtClean="0"/>
              <a:t/>
            </a:r>
            <a:br>
              <a:rPr lang="pl-PL" dirty="0" smtClean="0"/>
            </a:br>
            <a:endParaRPr lang="pl-PL" dirty="0"/>
          </a:p>
        </p:txBody>
      </p:sp>
      <p:sp>
        <p:nvSpPr>
          <p:cNvPr id="4" name="pole tekstowe 3"/>
          <p:cNvSpPr txBox="1"/>
          <p:nvPr/>
        </p:nvSpPr>
        <p:spPr>
          <a:xfrm>
            <a:off x="395536" y="5517232"/>
            <a:ext cx="3672408" cy="923330"/>
          </a:xfrm>
          <a:prstGeom prst="rect">
            <a:avLst/>
          </a:prstGeom>
          <a:noFill/>
        </p:spPr>
        <p:txBody>
          <a:bodyPr wrap="square" rtlCol="0">
            <a:spAutoFit/>
          </a:bodyPr>
          <a:lstStyle/>
          <a:p>
            <a:r>
              <a:rPr lang="pl-PL" dirty="0" smtClean="0">
                <a:latin typeface="Century Gothic" pitchFamily="34" charset="0"/>
              </a:rPr>
              <a:t>Cudownie bawić się palcami </a:t>
            </a:r>
          </a:p>
          <a:p>
            <a:r>
              <a:rPr lang="pl-PL" dirty="0" smtClean="0">
                <a:latin typeface="Century Gothic" pitchFamily="34" charset="0"/>
              </a:rPr>
              <a:t>i poczuć się znowu jak dziecko …</a:t>
            </a:r>
            <a:endParaRPr lang="pl-PL" dirty="0">
              <a:latin typeface="Century Gothic"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pole tekstowe 4"/>
          <p:cNvSpPr txBox="1"/>
          <p:nvPr/>
        </p:nvSpPr>
        <p:spPr>
          <a:xfrm>
            <a:off x="611560" y="5301208"/>
            <a:ext cx="3096344" cy="1077218"/>
          </a:xfrm>
          <a:prstGeom prst="rect">
            <a:avLst/>
          </a:prstGeom>
          <a:noFill/>
        </p:spPr>
        <p:txBody>
          <a:bodyPr wrap="square" rtlCol="0">
            <a:spAutoFit/>
          </a:bodyPr>
          <a:lstStyle/>
          <a:p>
            <a:r>
              <a:rPr lang="pl-PL" sz="1600" dirty="0" smtClean="0">
                <a:latin typeface="Century Gothic" pitchFamily="34" charset="0"/>
              </a:rPr>
              <a:t>Może ktoś z WAS zostanie w przyszłości projektantem wnętrz ? </a:t>
            </a:r>
          </a:p>
          <a:p>
            <a:r>
              <a:rPr lang="pl-PL" sz="1600" dirty="0" smtClean="0">
                <a:latin typeface="Century Gothic" pitchFamily="34" charset="0"/>
              </a:rPr>
              <a:t>Zabawa kształci!</a:t>
            </a:r>
            <a:endParaRPr lang="pl-PL" sz="1600" dirty="0">
              <a:latin typeface="Century Gothic" pitchFamily="34" charset="0"/>
            </a:endParaRPr>
          </a:p>
        </p:txBody>
      </p:sp>
      <p:sp>
        <p:nvSpPr>
          <p:cNvPr id="9218" name="Rectangle 2"/>
          <p:cNvSpPr>
            <a:spLocks noChangeArrowheads="1"/>
          </p:cNvSpPr>
          <p:nvPr/>
        </p:nvSpPr>
        <p:spPr bwMode="auto">
          <a:xfrm>
            <a:off x="3995936" y="1435168"/>
            <a:ext cx="4680520" cy="4121613"/>
          </a:xfrm>
          <a:prstGeom prst="rect">
            <a:avLst/>
          </a:prstGeom>
          <a:solidFill>
            <a:srgbClr val="FFFFFF"/>
          </a:solidFill>
          <a:ln w="9525">
            <a:noFill/>
            <a:miter lim="800000"/>
            <a:headEnd/>
            <a:tailEnd/>
          </a:ln>
          <a:effectLst/>
        </p:spPr>
        <p:txBody>
          <a:bodyPr vert="horz" wrap="square" lIns="53958" tIns="0" rIns="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err="1" smtClean="0">
                <a:ln>
                  <a:noFill/>
                </a:ln>
                <a:solidFill>
                  <a:srgbClr val="374150"/>
                </a:solidFill>
                <a:effectLst/>
                <a:latin typeface="Noto Sans"/>
                <a:cs typeface="Arial" pitchFamily="34" charset="0"/>
              </a:rPr>
              <a:t>Wytwórnik</a:t>
            </a:r>
            <a:r>
              <a:rPr kumimoji="0" lang="pl-PL" b="0" i="0" u="none" strike="noStrike" cap="none" normalizeH="0" baseline="0" dirty="0" smtClean="0">
                <a:ln>
                  <a:noFill/>
                </a:ln>
                <a:solidFill>
                  <a:srgbClr val="374150"/>
                </a:solidFill>
                <a:effectLst/>
                <a:latin typeface="Noto Sans"/>
                <a:cs typeface="Arial" pitchFamily="34" charset="0"/>
              </a:rPr>
              <a:t> domowy</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effectLst/>
                <a:latin typeface="Century Gothic" pitchFamily="34" charset="0"/>
                <a:cs typeface="Arial" pitchFamily="34" charset="0"/>
              </a:rPr>
              <a:t>Agata Królak </a:t>
            </a:r>
          </a:p>
          <a:p>
            <a:pPr marL="0" marR="0" lvl="0" indent="0" algn="l" defTabSz="914400" rtl="0" eaLnBrk="0" fontAlgn="base" latinLnBrk="0" hangingPunct="0">
              <a:lnSpc>
                <a:spcPct val="100000"/>
              </a:lnSpc>
              <a:spcBef>
                <a:spcPct val="0"/>
              </a:spcBef>
              <a:spcAft>
                <a:spcPct val="0"/>
              </a:spcAft>
              <a:buClrTx/>
              <a:buSzTx/>
              <a:buFontTx/>
              <a:buNone/>
              <a:tabLst/>
            </a:pPr>
            <a:r>
              <a:rPr lang="pl-PL" dirty="0" smtClean="0">
                <a:solidFill>
                  <a:srgbClr val="00B050"/>
                </a:solidFill>
                <a:latin typeface="Century Gothic" pitchFamily="34" charset="0"/>
                <a:cs typeface="Arial" pitchFamily="34" charset="0"/>
              </a:rPr>
              <a:t>(dla młodszych dzieci)</a:t>
            </a:r>
            <a:endParaRPr kumimoji="0" lang="pl-PL" i="0" u="none" strike="noStrike" cap="none" normalizeH="0" baseline="0" dirty="0" smtClean="0">
              <a:ln>
                <a:noFill/>
              </a:ln>
              <a:solidFill>
                <a:srgbClr val="00B050"/>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600" b="1" i="0" u="none" strike="noStrike" cap="none" normalizeH="0" baseline="0" dirty="0" smtClean="0">
              <a:ln>
                <a:noFill/>
              </a:ln>
              <a:solidFill>
                <a:srgbClr val="78B3F4"/>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err="1" smtClean="0">
                <a:ln>
                  <a:noFill/>
                </a:ln>
                <a:effectLst/>
                <a:latin typeface="Century Gothic" pitchFamily="34" charset="0"/>
                <a:cs typeface="Arial" pitchFamily="34" charset="0"/>
              </a:rPr>
              <a:t>Wytwórnik</a:t>
            </a:r>
            <a:r>
              <a:rPr kumimoji="0" lang="pl-PL" sz="1600" b="0" i="0" u="none" strike="noStrike" cap="none" normalizeH="0" baseline="0" dirty="0" smtClean="0">
                <a:ln>
                  <a:noFill/>
                </a:ln>
                <a:effectLst/>
                <a:latin typeface="Century Gothic" pitchFamily="34" charset="0"/>
                <a:cs typeface="Arial" pitchFamily="34" charset="0"/>
              </a:rPr>
              <a:t> domowy" to pełna wolność w zabawie. Ty decydujesz, w co zaopatrzysz lodówkę i czy sprzątniesz ze stołu. Może w Twoim ogrodzie pojawią się gruszki na wierzbie, a ściany domu pokryją malowidła, na które rodzice nigdy nie wyraziliby zgody Łap coś do rysowania i baw się dobrze! WYTWÓRNIKI to seria autorskich zeszytów kreatywnych. Tu talent i pomysłowość artysty ilustratora łączą się z nieskrępowaną twórczością artysty dziecka. Serię otworzy Agata Królak i jej "</a:t>
            </a:r>
            <a:r>
              <a:rPr kumimoji="0" lang="pl-PL" sz="1600" b="0" i="0" u="none" strike="noStrike" cap="none" normalizeH="0" baseline="0" dirty="0" err="1" smtClean="0">
                <a:ln>
                  <a:noFill/>
                </a:ln>
                <a:effectLst/>
                <a:latin typeface="Century Gothic" pitchFamily="34" charset="0"/>
                <a:cs typeface="Arial" pitchFamily="34" charset="0"/>
              </a:rPr>
              <a:t>Wytwórnik</a:t>
            </a:r>
            <a:r>
              <a:rPr kumimoji="0" lang="pl-PL" sz="1600" b="0" i="0" u="none" strike="noStrike" cap="none" normalizeH="0" baseline="0" dirty="0" smtClean="0">
                <a:ln>
                  <a:noFill/>
                </a:ln>
                <a:effectLst/>
                <a:latin typeface="Century Gothic" pitchFamily="34" charset="0"/>
                <a:cs typeface="Arial" pitchFamily="34" charset="0"/>
              </a:rPr>
              <a:t> domowy".</a:t>
            </a:r>
          </a:p>
        </p:txBody>
      </p:sp>
      <p:pic>
        <p:nvPicPr>
          <p:cNvPr id="9220" name="Picture 4" descr="Wytwórnik domowy Królak Agata"/>
          <p:cNvPicPr>
            <a:picLocks noChangeAspect="1" noChangeArrowheads="1"/>
          </p:cNvPicPr>
          <p:nvPr/>
        </p:nvPicPr>
        <p:blipFill>
          <a:blip r:embed="rId2" cstate="print"/>
          <a:srcRect/>
          <a:stretch>
            <a:fillRect/>
          </a:stretch>
        </p:blipFill>
        <p:spPr bwMode="auto">
          <a:xfrm>
            <a:off x="539552" y="260648"/>
            <a:ext cx="3323650" cy="508518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Zdjęcie główne"/>
          <p:cNvPicPr>
            <a:picLocks noChangeAspect="1" noChangeArrowheads="1"/>
          </p:cNvPicPr>
          <p:nvPr/>
        </p:nvPicPr>
        <p:blipFill>
          <a:blip r:embed="rId2" cstate="print"/>
          <a:srcRect/>
          <a:stretch>
            <a:fillRect/>
          </a:stretch>
        </p:blipFill>
        <p:spPr bwMode="auto">
          <a:xfrm>
            <a:off x="467544" y="404664"/>
            <a:ext cx="4246432" cy="5904656"/>
          </a:xfrm>
          <a:prstGeom prst="rect">
            <a:avLst/>
          </a:prstGeom>
          <a:noFill/>
        </p:spPr>
      </p:pic>
      <p:sp>
        <p:nvSpPr>
          <p:cNvPr id="4" name="Prostokąt 3"/>
          <p:cNvSpPr/>
          <p:nvPr/>
        </p:nvSpPr>
        <p:spPr>
          <a:xfrm>
            <a:off x="4932040" y="476672"/>
            <a:ext cx="4014192" cy="5078313"/>
          </a:xfrm>
          <a:prstGeom prst="rect">
            <a:avLst/>
          </a:prstGeom>
        </p:spPr>
        <p:txBody>
          <a:bodyPr wrap="square">
            <a:spAutoFit/>
          </a:bodyPr>
          <a:lstStyle/>
          <a:p>
            <a:r>
              <a:rPr lang="pl-PL" dirty="0" smtClean="0">
                <a:latin typeface="Century Gothic" pitchFamily="34" charset="0"/>
              </a:rPr>
              <a:t>W kolejnym z tej serii autorka </a:t>
            </a:r>
            <a:r>
              <a:rPr lang="pl-PL" b="1" dirty="0" smtClean="0">
                <a:latin typeface="Century Gothic" pitchFamily="34" charset="0"/>
              </a:rPr>
              <a:t>Agata Królak </a:t>
            </a:r>
            <a:r>
              <a:rPr lang="pl-PL" dirty="0" smtClean="0">
                <a:latin typeface="Century Gothic" pitchFamily="34" charset="0"/>
              </a:rPr>
              <a:t>zabiera nas w kosmiczną podróż. Możemy odwiedzić Międzynarodową Stację Kosmiczną, sondę </a:t>
            </a:r>
            <a:r>
              <a:rPr lang="pl-PL" dirty="0" err="1" smtClean="0">
                <a:latin typeface="Century Gothic" pitchFamily="34" charset="0"/>
              </a:rPr>
              <a:t>Voyager</a:t>
            </a:r>
            <a:r>
              <a:rPr lang="pl-PL" dirty="0" smtClean="0">
                <a:latin typeface="Century Gothic" pitchFamily="34" charset="0"/>
              </a:rPr>
              <a:t> 1, poznać skutki Wielkiego Wybuchu i dowiedzieć się, co to jest czarna dziura. Wszystko po to, by nie zapomnieć, że to, co kosmiczne, jest nie tylko tam, hen daleko, gdzie nie sięga nasza wyobraźnia. My sami, tak jak nasze domy i podwórka, to część wspaniałego Wszechświata. </a:t>
            </a:r>
          </a:p>
          <a:p>
            <a:endParaRPr lang="pl-PL" dirty="0" smtClean="0">
              <a:latin typeface="Century Gothic" pitchFamily="34" charset="0"/>
            </a:endParaRPr>
          </a:p>
          <a:p>
            <a:r>
              <a:rPr lang="pl-PL" dirty="0" smtClean="0">
                <a:latin typeface="Century Gothic" pitchFamily="34" charset="0"/>
              </a:rPr>
              <a:t>Łapiemy coś do rysowania </a:t>
            </a:r>
          </a:p>
          <a:p>
            <a:r>
              <a:rPr lang="pl-PL" dirty="0" smtClean="0">
                <a:latin typeface="Century Gothic" pitchFamily="34" charset="0"/>
              </a:rPr>
              <a:t>i ruszamy w nieznane!</a:t>
            </a:r>
            <a:br>
              <a:rPr lang="pl-PL" dirty="0" smtClean="0">
                <a:latin typeface="Century Gothic" pitchFamily="34" charset="0"/>
              </a:rPr>
            </a:br>
            <a:endParaRPr lang="pl-PL" dirty="0">
              <a:latin typeface="Century Gothic"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Zdjęcie główne"/>
          <p:cNvPicPr>
            <a:picLocks noChangeAspect="1" noChangeArrowheads="1"/>
          </p:cNvPicPr>
          <p:nvPr/>
        </p:nvPicPr>
        <p:blipFill>
          <a:blip r:embed="rId2" cstate="print"/>
          <a:srcRect/>
          <a:stretch>
            <a:fillRect/>
          </a:stretch>
        </p:blipFill>
        <p:spPr bwMode="auto">
          <a:xfrm>
            <a:off x="4860032" y="548680"/>
            <a:ext cx="3888432" cy="5493591"/>
          </a:xfrm>
          <a:prstGeom prst="rect">
            <a:avLst/>
          </a:prstGeom>
          <a:noFill/>
        </p:spPr>
      </p:pic>
      <p:sp>
        <p:nvSpPr>
          <p:cNvPr id="3" name="Prostokąt 2"/>
          <p:cNvSpPr/>
          <p:nvPr/>
        </p:nvSpPr>
        <p:spPr>
          <a:xfrm>
            <a:off x="251520" y="692696"/>
            <a:ext cx="4464496" cy="6155531"/>
          </a:xfrm>
          <a:prstGeom prst="rect">
            <a:avLst/>
          </a:prstGeom>
        </p:spPr>
        <p:txBody>
          <a:bodyPr wrap="square">
            <a:spAutoFit/>
          </a:bodyPr>
          <a:lstStyle/>
          <a:p>
            <a:r>
              <a:rPr lang="pl-PL" b="1" dirty="0" smtClean="0">
                <a:latin typeface="Century Gothic" pitchFamily="34" charset="0"/>
              </a:rPr>
              <a:t>Agata Królak</a:t>
            </a:r>
          </a:p>
          <a:p>
            <a:endParaRPr lang="pl-PL" dirty="0" smtClean="0"/>
          </a:p>
          <a:p>
            <a:r>
              <a:rPr lang="pl-PL" dirty="0" smtClean="0"/>
              <a:t>„</a:t>
            </a:r>
            <a:r>
              <a:rPr lang="pl-PL" sz="1600" b="1" dirty="0" err="1" smtClean="0">
                <a:latin typeface="Century Gothic" pitchFamily="34" charset="0"/>
              </a:rPr>
              <a:t>Wytwórnik</a:t>
            </a:r>
            <a:r>
              <a:rPr lang="pl-PL" sz="1600" b="1" dirty="0" smtClean="0">
                <a:latin typeface="Century Gothic" pitchFamily="34" charset="0"/>
              </a:rPr>
              <a:t> filmowy</a:t>
            </a:r>
            <a:r>
              <a:rPr lang="pl-PL" sz="1600" dirty="0" smtClean="0">
                <a:latin typeface="Century Gothic" pitchFamily="34" charset="0"/>
              </a:rPr>
              <a:t>” to zaproszenie do wspólnej pracy nad prostym filmem animowanym. Wykonaj </a:t>
            </a:r>
            <a:r>
              <a:rPr lang="pl-PL" sz="1600" dirty="0" err="1" smtClean="0">
                <a:latin typeface="Century Gothic" pitchFamily="34" charset="0"/>
              </a:rPr>
              <a:t>zoetrop</a:t>
            </a:r>
            <a:r>
              <a:rPr lang="pl-PL" sz="1600" dirty="0" smtClean="0">
                <a:latin typeface="Century Gothic" pitchFamily="34" charset="0"/>
              </a:rPr>
              <a:t> według naszej instrukcji: wykorzystaj model </a:t>
            </a:r>
          </a:p>
          <a:p>
            <a:r>
              <a:rPr lang="pl-PL" sz="1600" dirty="0" smtClean="0">
                <a:latin typeface="Century Gothic" pitchFamily="34" charset="0"/>
              </a:rPr>
              <a:t>z okładki książki, wytnij paski z rysunkami </a:t>
            </a:r>
          </a:p>
          <a:p>
            <a:r>
              <a:rPr lang="pl-PL" sz="1600" dirty="0" smtClean="0">
                <a:latin typeface="Century Gothic" pitchFamily="34" charset="0"/>
              </a:rPr>
              <a:t>i stwórz własne animacje. </a:t>
            </a:r>
            <a:r>
              <a:rPr lang="pl-PL" sz="1600" dirty="0" err="1" smtClean="0">
                <a:latin typeface="Century Gothic" pitchFamily="34" charset="0"/>
              </a:rPr>
              <a:t>Wytwórnik</a:t>
            </a:r>
            <a:r>
              <a:rPr lang="pl-PL" sz="1600" dirty="0" smtClean="0">
                <a:latin typeface="Century Gothic" pitchFamily="34" charset="0"/>
              </a:rPr>
              <a:t> zmieni się w Twoje małe kino. Piotr Młodożeniec jest grafikiem, malarzem, rysownikiem, autorem filmów animowanych, plakatów, ilustracji książkowych i prasowych. Jako jeden z pierwszych artystów w Polsce zaczął wykorzystywać w grafice technikę </a:t>
            </a:r>
          </a:p>
          <a:p>
            <a:r>
              <a:rPr lang="pl-PL" sz="1600" dirty="0" smtClean="0">
                <a:latin typeface="Century Gothic" pitchFamily="34" charset="0"/>
              </a:rPr>
              <a:t>i język obrazu komputerowego. Wpływ na jego sztukę miał pop </a:t>
            </a:r>
            <a:r>
              <a:rPr lang="pl-PL" sz="1600" dirty="0" err="1" smtClean="0">
                <a:latin typeface="Century Gothic" pitchFamily="34" charset="0"/>
              </a:rPr>
              <a:t>art</a:t>
            </a:r>
            <a:r>
              <a:rPr lang="pl-PL" sz="1600" dirty="0" smtClean="0">
                <a:latin typeface="Century Gothic" pitchFamily="34" charset="0"/>
              </a:rPr>
              <a:t> i rodzący się w latach 80. neoekspresjonizm, a także twórczość dwóch grafików, mistrzów plakatu – ojca Jana Młodożeńca i prof. Henryka Tomaszewskiego. Autor znanego na świecie znaku </a:t>
            </a:r>
            <a:r>
              <a:rPr lang="pl-PL" sz="1600" dirty="0" err="1" smtClean="0">
                <a:latin typeface="Century Gothic" pitchFamily="34" charset="0"/>
              </a:rPr>
              <a:t>Coexist</a:t>
            </a:r>
            <a:r>
              <a:rPr lang="pl-PL" sz="1600" dirty="0" smtClean="0">
                <a:latin typeface="Century Gothic" pitchFamily="34" charset="0"/>
              </a:rPr>
              <a:t>. Mieszka i pracuje w Warszawie.</a:t>
            </a:r>
          </a:p>
          <a:p>
            <a:r>
              <a:rPr lang="pl-PL" dirty="0" smtClean="0"/>
              <a:t/>
            </a:r>
            <a:br>
              <a:rPr lang="pl-PL" dirty="0" smtClean="0"/>
            </a:br>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283968" y="332656"/>
            <a:ext cx="4248472" cy="6463308"/>
          </a:xfrm>
          <a:prstGeom prst="rect">
            <a:avLst/>
          </a:prstGeom>
        </p:spPr>
        <p:txBody>
          <a:bodyPr wrap="square">
            <a:spAutoFit/>
          </a:bodyPr>
          <a:lstStyle/>
          <a:p>
            <a:r>
              <a:rPr lang="pl-PL" dirty="0" smtClean="0"/>
              <a:t>Czwarty już z serii </a:t>
            </a:r>
            <a:r>
              <a:rPr lang="pl-PL" dirty="0" err="1" smtClean="0"/>
              <a:t>Wytwórników</a:t>
            </a:r>
            <a:r>
              <a:rPr lang="pl-PL" dirty="0" smtClean="0"/>
              <a:t> czyli autorskich książek </a:t>
            </a:r>
            <a:r>
              <a:rPr lang="pl-PL" dirty="0" err="1" smtClean="0"/>
              <a:t>aktywnościowych</a:t>
            </a:r>
            <a:r>
              <a:rPr lang="pl-PL" dirty="0" smtClean="0"/>
              <a:t>.</a:t>
            </a:r>
            <a:br>
              <a:rPr lang="pl-PL" dirty="0" smtClean="0"/>
            </a:br>
            <a:r>
              <a:rPr lang="pl-PL" dirty="0" smtClean="0"/>
              <a:t>Tym razem Baobaby Studio stworzyło </a:t>
            </a:r>
            <a:r>
              <a:rPr lang="pl-PL" b="1" dirty="0" err="1" smtClean="0"/>
              <a:t>Wytwórnik</a:t>
            </a:r>
            <a:r>
              <a:rPr lang="pl-PL" b="1" dirty="0" smtClean="0"/>
              <a:t> ekologiczny</a:t>
            </a:r>
            <a:r>
              <a:rPr lang="pl-PL" dirty="0" smtClean="0"/>
              <a:t>, czyli około 2,5 m2 powierzchni do mazania, kolorowania i ...rozwiązywania codziennych problemów! A wszystko to w imię natury! Kreatywne zadania, które znajdziemy w książce odnoszą się do ekologii. Nie zakazują i nie nakazują, jedynie uwrażliwiają na naturę </a:t>
            </a:r>
          </a:p>
          <a:p>
            <a:r>
              <a:rPr lang="pl-PL" dirty="0" smtClean="0"/>
              <a:t>i zielone problemy. Niech to, co pożytecznie, będzie przede wszystkim przyjemne!</a:t>
            </a:r>
            <a:br>
              <a:rPr lang="pl-PL" dirty="0" smtClean="0"/>
            </a:br>
            <a:r>
              <a:rPr lang="pl-PL" dirty="0" smtClean="0"/>
              <a:t>W </a:t>
            </a:r>
            <a:r>
              <a:rPr lang="pl-PL" dirty="0" err="1" smtClean="0"/>
              <a:t>Wytwórniku</a:t>
            </a:r>
            <a:r>
              <a:rPr lang="pl-PL" dirty="0" smtClean="0"/>
              <a:t> poruszamy tematy: zwierzęta i tereny zielone w mieście, racjonalne gospodarowanie wodą i energią elektryczną, segregowanie śmieci, rola pszczół w ekosystemie, alternatywne źródła energii, zbilansowana dieta.</a:t>
            </a:r>
            <a:br>
              <a:rPr lang="pl-PL" dirty="0" smtClean="0"/>
            </a:br>
            <a:r>
              <a:rPr lang="pl-PL" dirty="0" err="1" smtClean="0"/>
              <a:t>Wytwórnik</a:t>
            </a:r>
            <a:r>
              <a:rPr lang="pl-PL" dirty="0" smtClean="0"/>
              <a:t> ekologiczny uczy przez zabawę.</a:t>
            </a:r>
            <a:br>
              <a:rPr lang="pl-PL" dirty="0" smtClean="0"/>
            </a:br>
            <a:r>
              <a:rPr lang="pl-PL" dirty="0" smtClean="0"/>
              <a:t/>
            </a:r>
            <a:br>
              <a:rPr lang="pl-PL" dirty="0" smtClean="0"/>
            </a:br>
            <a:r>
              <a:rPr lang="pl-PL" dirty="0" smtClean="0"/>
              <a:t/>
            </a:r>
            <a:br>
              <a:rPr lang="pl-PL" dirty="0" smtClean="0"/>
            </a:br>
            <a:endParaRPr lang="pl-PL" dirty="0"/>
          </a:p>
        </p:txBody>
      </p:sp>
      <p:pic>
        <p:nvPicPr>
          <p:cNvPr id="15362" name="Picture 2" descr="Zdjęcie główne"/>
          <p:cNvPicPr>
            <a:picLocks noChangeAspect="1" noChangeArrowheads="1"/>
          </p:cNvPicPr>
          <p:nvPr/>
        </p:nvPicPr>
        <p:blipFill>
          <a:blip r:embed="rId2" cstate="print"/>
          <a:srcRect/>
          <a:stretch>
            <a:fillRect/>
          </a:stretch>
        </p:blipFill>
        <p:spPr bwMode="auto">
          <a:xfrm>
            <a:off x="755576" y="620688"/>
            <a:ext cx="3369974" cy="4680520"/>
          </a:xfrm>
          <a:prstGeom prst="rect">
            <a:avLst/>
          </a:prstGeom>
          <a:noFill/>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1547</TotalTime>
  <Words>621</Words>
  <Application>Microsoft Office PowerPoint</Application>
  <PresentationFormat>Pokaz na ekranie (4:3)</PresentationFormat>
  <Paragraphs>106</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Motyw pakietu Office</vt:lpstr>
      <vt:lpstr>BIBLIOTEKA TWÓRCY</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BIBLIOTEKA TWÓRCY</dc:title>
  <dc:creator>Mielcarek</dc:creator>
  <cp:lastModifiedBy>Mielcarek</cp:lastModifiedBy>
  <cp:revision>26</cp:revision>
  <dcterms:created xsi:type="dcterms:W3CDTF">2020-06-13T06:20:30Z</dcterms:created>
  <dcterms:modified xsi:type="dcterms:W3CDTF">2020-06-18T16:28:21Z</dcterms:modified>
</cp:coreProperties>
</file>